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Authors.xml" ContentType="application/vnd.openxmlformats-officedocument.presentationml.commentAuthors+xml"/>
  <Override PartName="/ppt/charts/style1.xml" ContentType="application/vnd.ms-office.chartstyle+xml"/>
  <Override PartName="/ppt/charts/chart1.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charts/colors1.xml" ContentType="application/vnd.ms-office.chartcolorstyle+xml"/>
  <Override PartName="/ppt/theme/themeOverride1.xml" ContentType="application/vnd.openxmlformats-officedocument.themeOverr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34199513" cy="43200638"/>
  <p:notesSz cx="6794500" cy="9906000"/>
  <p:defaultTextStyle>
    <a:defPPr>
      <a:defRPr lang="it-IT"/>
    </a:defPPr>
    <a:lvl1pPr marL="0" algn="l" defTabSz="3715207" rtl="0" eaLnBrk="1" latinLnBrk="0" hangingPunct="1">
      <a:defRPr sz="7313" kern="1200">
        <a:solidFill>
          <a:schemeClr val="tx1"/>
        </a:solidFill>
        <a:latin typeface="+mn-lt"/>
        <a:ea typeface="+mn-ea"/>
        <a:cs typeface="+mn-cs"/>
      </a:defRPr>
    </a:lvl1pPr>
    <a:lvl2pPr marL="1857604" algn="l" defTabSz="3715207" rtl="0" eaLnBrk="1" latinLnBrk="0" hangingPunct="1">
      <a:defRPr sz="7313" kern="1200">
        <a:solidFill>
          <a:schemeClr val="tx1"/>
        </a:solidFill>
        <a:latin typeface="+mn-lt"/>
        <a:ea typeface="+mn-ea"/>
        <a:cs typeface="+mn-cs"/>
      </a:defRPr>
    </a:lvl2pPr>
    <a:lvl3pPr marL="3715207" algn="l" defTabSz="3715207" rtl="0" eaLnBrk="1" latinLnBrk="0" hangingPunct="1">
      <a:defRPr sz="7313" kern="1200">
        <a:solidFill>
          <a:schemeClr val="tx1"/>
        </a:solidFill>
        <a:latin typeface="+mn-lt"/>
        <a:ea typeface="+mn-ea"/>
        <a:cs typeface="+mn-cs"/>
      </a:defRPr>
    </a:lvl3pPr>
    <a:lvl4pPr marL="5572811" algn="l" defTabSz="3715207" rtl="0" eaLnBrk="1" latinLnBrk="0" hangingPunct="1">
      <a:defRPr sz="7313" kern="1200">
        <a:solidFill>
          <a:schemeClr val="tx1"/>
        </a:solidFill>
        <a:latin typeface="+mn-lt"/>
        <a:ea typeface="+mn-ea"/>
        <a:cs typeface="+mn-cs"/>
      </a:defRPr>
    </a:lvl4pPr>
    <a:lvl5pPr marL="7430414" algn="l" defTabSz="3715207" rtl="0" eaLnBrk="1" latinLnBrk="0" hangingPunct="1">
      <a:defRPr sz="7313" kern="1200">
        <a:solidFill>
          <a:schemeClr val="tx1"/>
        </a:solidFill>
        <a:latin typeface="+mn-lt"/>
        <a:ea typeface="+mn-ea"/>
        <a:cs typeface="+mn-cs"/>
      </a:defRPr>
    </a:lvl5pPr>
    <a:lvl6pPr marL="9288018" algn="l" defTabSz="3715207" rtl="0" eaLnBrk="1" latinLnBrk="0" hangingPunct="1">
      <a:defRPr sz="7313" kern="1200">
        <a:solidFill>
          <a:schemeClr val="tx1"/>
        </a:solidFill>
        <a:latin typeface="+mn-lt"/>
        <a:ea typeface="+mn-ea"/>
        <a:cs typeface="+mn-cs"/>
      </a:defRPr>
    </a:lvl6pPr>
    <a:lvl7pPr marL="11145622" algn="l" defTabSz="3715207" rtl="0" eaLnBrk="1" latinLnBrk="0" hangingPunct="1">
      <a:defRPr sz="7313" kern="1200">
        <a:solidFill>
          <a:schemeClr val="tx1"/>
        </a:solidFill>
        <a:latin typeface="+mn-lt"/>
        <a:ea typeface="+mn-ea"/>
        <a:cs typeface="+mn-cs"/>
      </a:defRPr>
    </a:lvl7pPr>
    <a:lvl8pPr marL="13003225" algn="l" defTabSz="3715207" rtl="0" eaLnBrk="1" latinLnBrk="0" hangingPunct="1">
      <a:defRPr sz="7313" kern="1200">
        <a:solidFill>
          <a:schemeClr val="tx1"/>
        </a:solidFill>
        <a:latin typeface="+mn-lt"/>
        <a:ea typeface="+mn-ea"/>
        <a:cs typeface="+mn-cs"/>
      </a:defRPr>
    </a:lvl8pPr>
    <a:lvl9pPr marL="14860829" algn="l" defTabSz="3715207" rtl="0" eaLnBrk="1" latinLnBrk="0" hangingPunct="1">
      <a:defRPr sz="73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1077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ENGHI Fabrizia ICH" initials="TFI" lastIdx="1" clrIdx="0">
    <p:extLst>
      <p:ext uri="{19B8F6BF-5375-455C-9EA6-DF929625EA0E}">
        <p15:presenceInfo xmlns:p15="http://schemas.microsoft.com/office/powerpoint/2012/main" userId="S-1-5-21-2111445166-760548989-242692186-38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2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12" autoAdjust="0"/>
    <p:restoredTop sz="94719" autoAdjust="0"/>
  </p:normalViewPr>
  <p:slideViewPr>
    <p:cSldViewPr snapToGrid="0">
      <p:cViewPr>
        <p:scale>
          <a:sx n="30" d="100"/>
          <a:sy n="30" d="100"/>
        </p:scale>
        <p:origin x="1260" y="-3882"/>
      </p:cViewPr>
      <p:guideLst>
        <p:guide orient="horz" pos="13606"/>
        <p:guide pos="1077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commentAuthors" Target="commentAuthors.xml"/><Relationship Id="rId9"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Unit&#224;%20USB\MMN\Database%20MMN%202021%20co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3433376893245521E-2"/>
          <c:y val="0"/>
          <c:w val="0.97313324621350894"/>
          <c:h val="0.82216045844979924"/>
        </c:manualLayout>
      </c:layout>
      <c:barChart>
        <c:barDir val="col"/>
        <c:grouping val="clustered"/>
        <c:varyColors val="0"/>
        <c:dLbls>
          <c:dLblPos val="inEnd"/>
          <c:showLegendKey val="0"/>
          <c:showVal val="1"/>
          <c:showCatName val="0"/>
          <c:showSerName val="0"/>
          <c:showPercent val="0"/>
          <c:showBubbleSize val="0"/>
        </c:dLbls>
        <c:gapWidth val="65"/>
        <c:axId val="45683072"/>
        <c:axId val="45684608"/>
      </c:barChart>
      <c:catAx>
        <c:axId val="4568307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2000" b="0" i="0" u="none" strike="noStrike" kern="1200" cap="all" baseline="0">
                <a:solidFill>
                  <a:srgbClr val="0000FF"/>
                </a:solidFill>
                <a:latin typeface="Times New Roman" panose="02020603050405020304" pitchFamily="18" charset="0"/>
                <a:ea typeface="+mn-ea"/>
                <a:cs typeface="Times New Roman" panose="02020603050405020304" pitchFamily="18" charset="0"/>
              </a:defRPr>
            </a:pPr>
            <a:endParaRPr lang="it-IT"/>
          </a:p>
        </c:txPr>
        <c:crossAx val="45684608"/>
        <c:crosses val="autoZero"/>
        <c:auto val="1"/>
        <c:lblAlgn val="ctr"/>
        <c:lblOffset val="100"/>
        <c:noMultiLvlLbl val="0"/>
      </c:catAx>
      <c:valAx>
        <c:axId val="45684608"/>
        <c:scaling>
          <c:orientation val="minMax"/>
        </c:scaling>
        <c:delete val="1"/>
        <c:axPos val="l"/>
        <c:numFmt formatCode="General" sourceLinked="1"/>
        <c:majorTickMark val="none"/>
        <c:minorTickMark val="none"/>
        <c:tickLblPos val="nextTo"/>
        <c:crossAx val="4568307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it-IT"/>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4284" cy="497020"/>
          </a:xfrm>
          <a:prstGeom prst="rect">
            <a:avLst/>
          </a:prstGeom>
        </p:spPr>
        <p:txBody>
          <a:bodyPr vert="horz" lIns="95428" tIns="47714" rIns="95428" bIns="47714" rtlCol="0"/>
          <a:lstStyle>
            <a:lvl1pPr algn="l">
              <a:defRPr sz="1300"/>
            </a:lvl1pPr>
          </a:lstStyle>
          <a:p>
            <a:endParaRPr lang="it-IT"/>
          </a:p>
        </p:txBody>
      </p:sp>
      <p:sp>
        <p:nvSpPr>
          <p:cNvPr id="3" name="Segnaposto data 2"/>
          <p:cNvSpPr>
            <a:spLocks noGrp="1"/>
          </p:cNvSpPr>
          <p:nvPr>
            <p:ph type="dt" idx="1"/>
          </p:nvPr>
        </p:nvSpPr>
        <p:spPr>
          <a:xfrm>
            <a:off x="3848644" y="1"/>
            <a:ext cx="2944284" cy="497020"/>
          </a:xfrm>
          <a:prstGeom prst="rect">
            <a:avLst/>
          </a:prstGeom>
        </p:spPr>
        <p:txBody>
          <a:bodyPr vert="horz" lIns="95428" tIns="47714" rIns="95428" bIns="47714" rtlCol="0"/>
          <a:lstStyle>
            <a:lvl1pPr algn="r">
              <a:defRPr sz="1300"/>
            </a:lvl1pPr>
          </a:lstStyle>
          <a:p>
            <a:fld id="{A156D531-F1FB-4475-B508-EEB2F92A130A}" type="datetimeFigureOut">
              <a:rPr lang="it-IT" smtClean="0"/>
              <a:t>22/09/2023</a:t>
            </a:fld>
            <a:endParaRPr lang="it-IT"/>
          </a:p>
        </p:txBody>
      </p:sp>
      <p:sp>
        <p:nvSpPr>
          <p:cNvPr id="4" name="Segnaposto immagine diapositiva 3"/>
          <p:cNvSpPr>
            <a:spLocks noGrp="1" noRot="1" noChangeAspect="1"/>
          </p:cNvSpPr>
          <p:nvPr>
            <p:ph type="sldImg" idx="2"/>
          </p:nvPr>
        </p:nvSpPr>
        <p:spPr>
          <a:xfrm>
            <a:off x="2074863" y="1238250"/>
            <a:ext cx="2644775" cy="3343275"/>
          </a:xfrm>
          <a:prstGeom prst="rect">
            <a:avLst/>
          </a:prstGeom>
          <a:noFill/>
          <a:ln w="12700">
            <a:solidFill>
              <a:prstClr val="black"/>
            </a:solidFill>
          </a:ln>
        </p:spPr>
        <p:txBody>
          <a:bodyPr vert="horz" lIns="95428" tIns="47714" rIns="95428" bIns="47714" rtlCol="0" anchor="ctr"/>
          <a:lstStyle/>
          <a:p>
            <a:endParaRPr lang="it-IT"/>
          </a:p>
        </p:txBody>
      </p:sp>
      <p:sp>
        <p:nvSpPr>
          <p:cNvPr id="5" name="Segnaposto note 4"/>
          <p:cNvSpPr>
            <a:spLocks noGrp="1"/>
          </p:cNvSpPr>
          <p:nvPr>
            <p:ph type="body" sz="quarter" idx="3"/>
          </p:nvPr>
        </p:nvSpPr>
        <p:spPr>
          <a:xfrm>
            <a:off x="679450" y="4767263"/>
            <a:ext cx="5435600" cy="3900487"/>
          </a:xfrm>
          <a:prstGeom prst="rect">
            <a:avLst/>
          </a:prstGeom>
        </p:spPr>
        <p:txBody>
          <a:bodyPr vert="horz" lIns="95428" tIns="47714" rIns="95428" bIns="47714"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08982"/>
            <a:ext cx="2944284" cy="497019"/>
          </a:xfrm>
          <a:prstGeom prst="rect">
            <a:avLst/>
          </a:prstGeom>
        </p:spPr>
        <p:txBody>
          <a:bodyPr vert="horz" lIns="95428" tIns="47714" rIns="95428" bIns="47714" rtlCol="0" anchor="b"/>
          <a:lstStyle>
            <a:lvl1pPr algn="l">
              <a:defRPr sz="1300"/>
            </a:lvl1pPr>
          </a:lstStyle>
          <a:p>
            <a:endParaRPr lang="it-IT"/>
          </a:p>
        </p:txBody>
      </p:sp>
      <p:sp>
        <p:nvSpPr>
          <p:cNvPr id="7" name="Segnaposto numero diapositiva 6"/>
          <p:cNvSpPr>
            <a:spLocks noGrp="1"/>
          </p:cNvSpPr>
          <p:nvPr>
            <p:ph type="sldNum" sz="quarter" idx="5"/>
          </p:nvPr>
        </p:nvSpPr>
        <p:spPr>
          <a:xfrm>
            <a:off x="3848644" y="9408982"/>
            <a:ext cx="2944284" cy="497019"/>
          </a:xfrm>
          <a:prstGeom prst="rect">
            <a:avLst/>
          </a:prstGeom>
        </p:spPr>
        <p:txBody>
          <a:bodyPr vert="horz" lIns="95428" tIns="47714" rIns="95428" bIns="47714" rtlCol="0" anchor="b"/>
          <a:lstStyle>
            <a:lvl1pPr algn="r">
              <a:defRPr sz="1300"/>
            </a:lvl1pPr>
          </a:lstStyle>
          <a:p>
            <a:fld id="{C359E136-8675-404D-8B04-75DE61A24A25}" type="slidenum">
              <a:rPr lang="it-IT" smtClean="0"/>
              <a:t>‹N›</a:t>
            </a:fld>
            <a:endParaRPr lang="it-IT"/>
          </a:p>
        </p:txBody>
      </p:sp>
    </p:spTree>
    <p:extLst>
      <p:ext uri="{BB962C8B-B14F-4D97-AF65-F5344CB8AC3E}">
        <p14:creationId xmlns:p14="http://schemas.microsoft.com/office/powerpoint/2010/main" val="1384985852"/>
      </p:ext>
    </p:extLst>
  </p:cSld>
  <p:clrMap bg1="lt1" tx1="dk1" bg2="lt2" tx2="dk2" accent1="accent1" accent2="accent2" accent3="accent3" accent4="accent4" accent5="accent5" accent6="accent6" hlink="hlink" folHlink="folHlink"/>
  <p:notesStyle>
    <a:lvl1pPr marL="0" algn="l" defTabSz="3715207" rtl="0" eaLnBrk="1" latinLnBrk="0" hangingPunct="1">
      <a:defRPr sz="4876" kern="1200">
        <a:solidFill>
          <a:schemeClr val="tx1"/>
        </a:solidFill>
        <a:latin typeface="+mn-lt"/>
        <a:ea typeface="+mn-ea"/>
        <a:cs typeface="+mn-cs"/>
      </a:defRPr>
    </a:lvl1pPr>
    <a:lvl2pPr marL="1857604" algn="l" defTabSz="3715207" rtl="0" eaLnBrk="1" latinLnBrk="0" hangingPunct="1">
      <a:defRPr sz="4876" kern="1200">
        <a:solidFill>
          <a:schemeClr val="tx1"/>
        </a:solidFill>
        <a:latin typeface="+mn-lt"/>
        <a:ea typeface="+mn-ea"/>
        <a:cs typeface="+mn-cs"/>
      </a:defRPr>
    </a:lvl2pPr>
    <a:lvl3pPr marL="3715207" algn="l" defTabSz="3715207" rtl="0" eaLnBrk="1" latinLnBrk="0" hangingPunct="1">
      <a:defRPr sz="4876" kern="1200">
        <a:solidFill>
          <a:schemeClr val="tx1"/>
        </a:solidFill>
        <a:latin typeface="+mn-lt"/>
        <a:ea typeface="+mn-ea"/>
        <a:cs typeface="+mn-cs"/>
      </a:defRPr>
    </a:lvl3pPr>
    <a:lvl4pPr marL="5572811" algn="l" defTabSz="3715207" rtl="0" eaLnBrk="1" latinLnBrk="0" hangingPunct="1">
      <a:defRPr sz="4876" kern="1200">
        <a:solidFill>
          <a:schemeClr val="tx1"/>
        </a:solidFill>
        <a:latin typeface="+mn-lt"/>
        <a:ea typeface="+mn-ea"/>
        <a:cs typeface="+mn-cs"/>
      </a:defRPr>
    </a:lvl4pPr>
    <a:lvl5pPr marL="7430414" algn="l" defTabSz="3715207" rtl="0" eaLnBrk="1" latinLnBrk="0" hangingPunct="1">
      <a:defRPr sz="4876" kern="1200">
        <a:solidFill>
          <a:schemeClr val="tx1"/>
        </a:solidFill>
        <a:latin typeface="+mn-lt"/>
        <a:ea typeface="+mn-ea"/>
        <a:cs typeface="+mn-cs"/>
      </a:defRPr>
    </a:lvl5pPr>
    <a:lvl6pPr marL="9288018" algn="l" defTabSz="3715207" rtl="0" eaLnBrk="1" latinLnBrk="0" hangingPunct="1">
      <a:defRPr sz="4876" kern="1200">
        <a:solidFill>
          <a:schemeClr val="tx1"/>
        </a:solidFill>
        <a:latin typeface="+mn-lt"/>
        <a:ea typeface="+mn-ea"/>
        <a:cs typeface="+mn-cs"/>
      </a:defRPr>
    </a:lvl6pPr>
    <a:lvl7pPr marL="11145622" algn="l" defTabSz="3715207" rtl="0" eaLnBrk="1" latinLnBrk="0" hangingPunct="1">
      <a:defRPr sz="4876" kern="1200">
        <a:solidFill>
          <a:schemeClr val="tx1"/>
        </a:solidFill>
        <a:latin typeface="+mn-lt"/>
        <a:ea typeface="+mn-ea"/>
        <a:cs typeface="+mn-cs"/>
      </a:defRPr>
    </a:lvl7pPr>
    <a:lvl8pPr marL="13003225" algn="l" defTabSz="3715207" rtl="0" eaLnBrk="1" latinLnBrk="0" hangingPunct="1">
      <a:defRPr sz="4876" kern="1200">
        <a:solidFill>
          <a:schemeClr val="tx1"/>
        </a:solidFill>
        <a:latin typeface="+mn-lt"/>
        <a:ea typeface="+mn-ea"/>
        <a:cs typeface="+mn-cs"/>
      </a:defRPr>
    </a:lvl8pPr>
    <a:lvl9pPr marL="14860829" algn="l" defTabSz="3715207" rtl="0" eaLnBrk="1" latinLnBrk="0" hangingPunct="1">
      <a:defRPr sz="487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C359E136-8675-404D-8B04-75DE61A24A25}" type="slidenum">
              <a:rPr lang="it-IT" smtClean="0"/>
              <a:t>1</a:t>
            </a:fld>
            <a:endParaRPr lang="it-IT"/>
          </a:p>
        </p:txBody>
      </p:sp>
    </p:spTree>
    <p:extLst>
      <p:ext uri="{BB962C8B-B14F-4D97-AF65-F5344CB8AC3E}">
        <p14:creationId xmlns:p14="http://schemas.microsoft.com/office/powerpoint/2010/main" val="2005558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64964" y="7070108"/>
            <a:ext cx="29069586" cy="15040222"/>
          </a:xfrm>
        </p:spPr>
        <p:txBody>
          <a:bodyPr anchor="b"/>
          <a:lstStyle>
            <a:lvl1pPr algn="ctr">
              <a:defRPr sz="22441"/>
            </a:lvl1pPr>
          </a:lstStyle>
          <a:p>
            <a:r>
              <a:rPr lang="it-IT" smtClean="0"/>
              <a:t>Fare clic per modificare lo stile del titolo</a:t>
            </a:r>
            <a:endParaRPr lang="en-US" dirty="0"/>
          </a:p>
        </p:txBody>
      </p:sp>
      <p:sp>
        <p:nvSpPr>
          <p:cNvPr id="3" name="Subtitle 2"/>
          <p:cNvSpPr>
            <a:spLocks noGrp="1"/>
          </p:cNvSpPr>
          <p:nvPr>
            <p:ph type="subTitle" idx="1"/>
          </p:nvPr>
        </p:nvSpPr>
        <p:spPr>
          <a:xfrm>
            <a:off x="4274939" y="22690338"/>
            <a:ext cx="25649635" cy="10430151"/>
          </a:xfrm>
        </p:spPr>
        <p:txBody>
          <a:bodyPr/>
          <a:lstStyle>
            <a:lvl1pPr marL="0" indent="0" algn="ctr">
              <a:buNone/>
              <a:defRPr sz="8976"/>
            </a:lvl1pPr>
            <a:lvl2pPr marL="1709974" indent="0" algn="ctr">
              <a:buNone/>
              <a:defRPr sz="7480"/>
            </a:lvl2pPr>
            <a:lvl3pPr marL="3419947" indent="0" algn="ctr">
              <a:buNone/>
              <a:defRPr sz="6732"/>
            </a:lvl3pPr>
            <a:lvl4pPr marL="5129921" indent="0" algn="ctr">
              <a:buNone/>
              <a:defRPr sz="5984"/>
            </a:lvl4pPr>
            <a:lvl5pPr marL="6839895" indent="0" algn="ctr">
              <a:buNone/>
              <a:defRPr sz="5984"/>
            </a:lvl5pPr>
            <a:lvl6pPr marL="8549869" indent="0" algn="ctr">
              <a:buNone/>
              <a:defRPr sz="5984"/>
            </a:lvl6pPr>
            <a:lvl7pPr marL="10259842" indent="0" algn="ctr">
              <a:buNone/>
              <a:defRPr sz="5984"/>
            </a:lvl7pPr>
            <a:lvl8pPr marL="11969816" indent="0" algn="ctr">
              <a:buNone/>
              <a:defRPr sz="5984"/>
            </a:lvl8pPr>
            <a:lvl9pPr marL="13679790" indent="0" algn="ctr">
              <a:buNone/>
              <a:defRPr sz="5984"/>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DCB44BF-044E-4222-8FAF-10ECB0C41D35}" type="datetimeFigureOut">
              <a:rPr lang="it-IT" smtClean="0"/>
              <a:t>22/09/2023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888337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DCB44BF-044E-4222-8FAF-10ECB0C41D35}" type="datetimeFigureOut">
              <a:rPr lang="it-IT" smtClean="0"/>
              <a:t>22/09/2023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004099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474028" y="2300034"/>
            <a:ext cx="7374270" cy="36610544"/>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351218" y="2300034"/>
            <a:ext cx="21695316" cy="36610544"/>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DCB44BF-044E-4222-8FAF-10ECB0C41D35}" type="datetimeFigureOut">
              <a:rPr lang="it-IT" smtClean="0"/>
              <a:t>22/09/2023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81567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DCB44BF-044E-4222-8FAF-10ECB0C41D35}" type="datetimeFigureOut">
              <a:rPr lang="it-IT" smtClean="0"/>
              <a:t>22/09/2023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111713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333406" y="10770172"/>
            <a:ext cx="29497080" cy="17970262"/>
          </a:xfrm>
        </p:spPr>
        <p:txBody>
          <a:bodyPr anchor="b"/>
          <a:lstStyle>
            <a:lvl1pPr>
              <a:defRPr sz="22441"/>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333406" y="28910440"/>
            <a:ext cx="29497080" cy="9450136"/>
          </a:xfrm>
        </p:spPr>
        <p:txBody>
          <a:bodyPr/>
          <a:lstStyle>
            <a:lvl1pPr marL="0" indent="0">
              <a:buNone/>
              <a:defRPr sz="8976">
                <a:solidFill>
                  <a:schemeClr val="tx1"/>
                </a:solidFill>
              </a:defRPr>
            </a:lvl1pPr>
            <a:lvl2pPr marL="1709974" indent="0">
              <a:buNone/>
              <a:defRPr sz="7480">
                <a:solidFill>
                  <a:schemeClr val="tx1">
                    <a:tint val="75000"/>
                  </a:schemeClr>
                </a:solidFill>
              </a:defRPr>
            </a:lvl2pPr>
            <a:lvl3pPr marL="3419947" indent="0">
              <a:buNone/>
              <a:defRPr sz="6732">
                <a:solidFill>
                  <a:schemeClr val="tx1">
                    <a:tint val="75000"/>
                  </a:schemeClr>
                </a:solidFill>
              </a:defRPr>
            </a:lvl3pPr>
            <a:lvl4pPr marL="5129921" indent="0">
              <a:buNone/>
              <a:defRPr sz="5984">
                <a:solidFill>
                  <a:schemeClr val="tx1">
                    <a:tint val="75000"/>
                  </a:schemeClr>
                </a:solidFill>
              </a:defRPr>
            </a:lvl4pPr>
            <a:lvl5pPr marL="6839895" indent="0">
              <a:buNone/>
              <a:defRPr sz="5984">
                <a:solidFill>
                  <a:schemeClr val="tx1">
                    <a:tint val="75000"/>
                  </a:schemeClr>
                </a:solidFill>
              </a:defRPr>
            </a:lvl5pPr>
            <a:lvl6pPr marL="8549869" indent="0">
              <a:buNone/>
              <a:defRPr sz="5984">
                <a:solidFill>
                  <a:schemeClr val="tx1">
                    <a:tint val="75000"/>
                  </a:schemeClr>
                </a:solidFill>
              </a:defRPr>
            </a:lvl6pPr>
            <a:lvl7pPr marL="10259842" indent="0">
              <a:buNone/>
              <a:defRPr sz="5984">
                <a:solidFill>
                  <a:schemeClr val="tx1">
                    <a:tint val="75000"/>
                  </a:schemeClr>
                </a:solidFill>
              </a:defRPr>
            </a:lvl7pPr>
            <a:lvl8pPr marL="11969816" indent="0">
              <a:buNone/>
              <a:defRPr sz="5984">
                <a:solidFill>
                  <a:schemeClr val="tx1">
                    <a:tint val="75000"/>
                  </a:schemeClr>
                </a:solidFill>
              </a:defRPr>
            </a:lvl8pPr>
            <a:lvl9pPr marL="13679790" indent="0">
              <a:buNone/>
              <a:defRPr sz="5984">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EDCB44BF-044E-4222-8FAF-10ECB0C41D35}" type="datetimeFigureOut">
              <a:rPr lang="it-IT" smtClean="0"/>
              <a:t>22/09/2023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34723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351217" y="11500170"/>
            <a:ext cx="14534793" cy="274104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17313503" y="11500170"/>
            <a:ext cx="14534793" cy="2741040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EDCB44BF-044E-4222-8FAF-10ECB0C41D35}" type="datetimeFigureOut">
              <a:rPr lang="it-IT" smtClean="0"/>
              <a:t>22/09/2023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37544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355671" y="2300044"/>
            <a:ext cx="29497080" cy="8350126"/>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355675" y="10590160"/>
            <a:ext cx="14467995" cy="5190073"/>
          </a:xfrm>
        </p:spPr>
        <p:txBody>
          <a:bodyPr anchor="b"/>
          <a:lstStyle>
            <a:lvl1pPr marL="0" indent="0">
              <a:buNone/>
              <a:defRPr sz="8976" b="1"/>
            </a:lvl1pPr>
            <a:lvl2pPr marL="1709974" indent="0">
              <a:buNone/>
              <a:defRPr sz="7480" b="1"/>
            </a:lvl2pPr>
            <a:lvl3pPr marL="3419947" indent="0">
              <a:buNone/>
              <a:defRPr sz="6732" b="1"/>
            </a:lvl3pPr>
            <a:lvl4pPr marL="5129921" indent="0">
              <a:buNone/>
              <a:defRPr sz="5984" b="1"/>
            </a:lvl4pPr>
            <a:lvl5pPr marL="6839895" indent="0">
              <a:buNone/>
              <a:defRPr sz="5984" b="1"/>
            </a:lvl5pPr>
            <a:lvl6pPr marL="8549869" indent="0">
              <a:buNone/>
              <a:defRPr sz="5984" b="1"/>
            </a:lvl6pPr>
            <a:lvl7pPr marL="10259842" indent="0">
              <a:buNone/>
              <a:defRPr sz="5984" b="1"/>
            </a:lvl7pPr>
            <a:lvl8pPr marL="11969816" indent="0">
              <a:buNone/>
              <a:defRPr sz="5984" b="1"/>
            </a:lvl8pPr>
            <a:lvl9pPr marL="13679790" indent="0">
              <a:buNone/>
              <a:defRPr sz="5984" b="1"/>
            </a:lvl9pPr>
          </a:lstStyle>
          <a:p>
            <a:pPr lvl="0"/>
            <a:r>
              <a:rPr lang="it-IT" smtClean="0"/>
              <a:t>Fare clic per modificare stili del testo dello schema</a:t>
            </a:r>
          </a:p>
        </p:txBody>
      </p:sp>
      <p:sp>
        <p:nvSpPr>
          <p:cNvPr id="4" name="Content Placeholder 3"/>
          <p:cNvSpPr>
            <a:spLocks noGrp="1"/>
          </p:cNvSpPr>
          <p:nvPr>
            <p:ph sz="half" idx="2"/>
          </p:nvPr>
        </p:nvSpPr>
        <p:spPr>
          <a:xfrm>
            <a:off x="2355675" y="15780233"/>
            <a:ext cx="14467995" cy="2321034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17313506" y="10590160"/>
            <a:ext cx="14539247" cy="5190073"/>
          </a:xfrm>
        </p:spPr>
        <p:txBody>
          <a:bodyPr anchor="b"/>
          <a:lstStyle>
            <a:lvl1pPr marL="0" indent="0">
              <a:buNone/>
              <a:defRPr sz="8976" b="1"/>
            </a:lvl1pPr>
            <a:lvl2pPr marL="1709974" indent="0">
              <a:buNone/>
              <a:defRPr sz="7480" b="1"/>
            </a:lvl2pPr>
            <a:lvl3pPr marL="3419947" indent="0">
              <a:buNone/>
              <a:defRPr sz="6732" b="1"/>
            </a:lvl3pPr>
            <a:lvl4pPr marL="5129921" indent="0">
              <a:buNone/>
              <a:defRPr sz="5984" b="1"/>
            </a:lvl4pPr>
            <a:lvl5pPr marL="6839895" indent="0">
              <a:buNone/>
              <a:defRPr sz="5984" b="1"/>
            </a:lvl5pPr>
            <a:lvl6pPr marL="8549869" indent="0">
              <a:buNone/>
              <a:defRPr sz="5984" b="1"/>
            </a:lvl6pPr>
            <a:lvl7pPr marL="10259842" indent="0">
              <a:buNone/>
              <a:defRPr sz="5984" b="1"/>
            </a:lvl7pPr>
            <a:lvl8pPr marL="11969816" indent="0">
              <a:buNone/>
              <a:defRPr sz="5984" b="1"/>
            </a:lvl8pPr>
            <a:lvl9pPr marL="13679790" indent="0">
              <a:buNone/>
              <a:defRPr sz="5984" b="1"/>
            </a:lvl9pPr>
          </a:lstStyle>
          <a:p>
            <a:pPr lvl="0"/>
            <a:r>
              <a:rPr lang="it-IT" smtClean="0"/>
              <a:t>Fare clic per modificare stili del testo dello schema</a:t>
            </a:r>
          </a:p>
        </p:txBody>
      </p:sp>
      <p:sp>
        <p:nvSpPr>
          <p:cNvPr id="6" name="Content Placeholder 5"/>
          <p:cNvSpPr>
            <a:spLocks noGrp="1"/>
          </p:cNvSpPr>
          <p:nvPr>
            <p:ph sz="quarter" idx="4"/>
          </p:nvPr>
        </p:nvSpPr>
        <p:spPr>
          <a:xfrm>
            <a:off x="17313506" y="15780233"/>
            <a:ext cx="14539247" cy="2321034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DCB44BF-044E-4222-8FAF-10ECB0C41D35}" type="datetimeFigureOut">
              <a:rPr lang="it-IT" smtClean="0"/>
              <a:t>22/09/2023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6374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EDCB44BF-044E-4222-8FAF-10ECB0C41D35}" type="datetimeFigureOut">
              <a:rPr lang="it-IT" smtClean="0"/>
              <a:t>22/09/2023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1813715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B44BF-044E-4222-8FAF-10ECB0C41D35}" type="datetimeFigureOut">
              <a:rPr lang="it-IT" smtClean="0"/>
              <a:t>22/09/2023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51683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355671" y="2880042"/>
            <a:ext cx="11030233" cy="10080149"/>
          </a:xfrm>
        </p:spPr>
        <p:txBody>
          <a:bodyPr anchor="b"/>
          <a:lstStyle>
            <a:lvl1pPr>
              <a:defRPr sz="11968"/>
            </a:lvl1pPr>
          </a:lstStyle>
          <a:p>
            <a:r>
              <a:rPr lang="it-IT" smtClean="0"/>
              <a:t>Fare clic per modificare lo stile del titolo</a:t>
            </a:r>
            <a:endParaRPr lang="en-US" dirty="0"/>
          </a:p>
        </p:txBody>
      </p:sp>
      <p:sp>
        <p:nvSpPr>
          <p:cNvPr id="3" name="Content Placeholder 2"/>
          <p:cNvSpPr>
            <a:spLocks noGrp="1"/>
          </p:cNvSpPr>
          <p:nvPr>
            <p:ph idx="1"/>
          </p:nvPr>
        </p:nvSpPr>
        <p:spPr>
          <a:xfrm>
            <a:off x="14539248" y="6220102"/>
            <a:ext cx="17313503" cy="30700453"/>
          </a:xfrm>
        </p:spPr>
        <p:txBody>
          <a:bodyPr/>
          <a:lstStyle>
            <a:lvl1pPr>
              <a:defRPr sz="11968"/>
            </a:lvl1pPr>
            <a:lvl2pPr>
              <a:defRPr sz="10472"/>
            </a:lvl2pPr>
            <a:lvl3pPr>
              <a:defRPr sz="8976"/>
            </a:lvl3pPr>
            <a:lvl4pPr>
              <a:defRPr sz="7480"/>
            </a:lvl4pPr>
            <a:lvl5pPr>
              <a:defRPr sz="7480"/>
            </a:lvl5pPr>
            <a:lvl6pPr>
              <a:defRPr sz="7480"/>
            </a:lvl6pPr>
            <a:lvl7pPr>
              <a:defRPr sz="7480"/>
            </a:lvl7pPr>
            <a:lvl8pPr>
              <a:defRPr sz="7480"/>
            </a:lvl8pPr>
            <a:lvl9pPr>
              <a:defRPr sz="748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355671" y="12960191"/>
            <a:ext cx="11030233" cy="24010358"/>
          </a:xfrm>
        </p:spPr>
        <p:txBody>
          <a:bodyPr/>
          <a:lstStyle>
            <a:lvl1pPr marL="0" indent="0">
              <a:buNone/>
              <a:defRPr sz="5984"/>
            </a:lvl1pPr>
            <a:lvl2pPr marL="1709974" indent="0">
              <a:buNone/>
              <a:defRPr sz="5236"/>
            </a:lvl2pPr>
            <a:lvl3pPr marL="3419947" indent="0">
              <a:buNone/>
              <a:defRPr sz="4488"/>
            </a:lvl3pPr>
            <a:lvl4pPr marL="5129921" indent="0">
              <a:buNone/>
              <a:defRPr sz="3740"/>
            </a:lvl4pPr>
            <a:lvl5pPr marL="6839895" indent="0">
              <a:buNone/>
              <a:defRPr sz="3740"/>
            </a:lvl5pPr>
            <a:lvl6pPr marL="8549869" indent="0">
              <a:buNone/>
              <a:defRPr sz="3740"/>
            </a:lvl6pPr>
            <a:lvl7pPr marL="10259842" indent="0">
              <a:buNone/>
              <a:defRPr sz="3740"/>
            </a:lvl7pPr>
            <a:lvl8pPr marL="11969816" indent="0">
              <a:buNone/>
              <a:defRPr sz="3740"/>
            </a:lvl8pPr>
            <a:lvl9pPr marL="13679790" indent="0">
              <a:buNone/>
              <a:defRPr sz="374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DCB44BF-044E-4222-8FAF-10ECB0C41D35}" type="datetimeFigureOut">
              <a:rPr lang="it-IT" smtClean="0"/>
              <a:t>22/09/2023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320258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355671" y="2880042"/>
            <a:ext cx="11030233" cy="10080149"/>
          </a:xfrm>
        </p:spPr>
        <p:txBody>
          <a:bodyPr anchor="b"/>
          <a:lstStyle>
            <a:lvl1pPr>
              <a:defRPr sz="11968"/>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4539248" y="6220102"/>
            <a:ext cx="17313503" cy="30700453"/>
          </a:xfrm>
        </p:spPr>
        <p:txBody>
          <a:bodyPr anchor="t"/>
          <a:lstStyle>
            <a:lvl1pPr marL="0" indent="0">
              <a:buNone/>
              <a:defRPr sz="11968"/>
            </a:lvl1pPr>
            <a:lvl2pPr marL="1709974" indent="0">
              <a:buNone/>
              <a:defRPr sz="10472"/>
            </a:lvl2pPr>
            <a:lvl3pPr marL="3419947" indent="0">
              <a:buNone/>
              <a:defRPr sz="8976"/>
            </a:lvl3pPr>
            <a:lvl4pPr marL="5129921" indent="0">
              <a:buNone/>
              <a:defRPr sz="7480"/>
            </a:lvl4pPr>
            <a:lvl5pPr marL="6839895" indent="0">
              <a:buNone/>
              <a:defRPr sz="7480"/>
            </a:lvl5pPr>
            <a:lvl6pPr marL="8549869" indent="0">
              <a:buNone/>
              <a:defRPr sz="7480"/>
            </a:lvl6pPr>
            <a:lvl7pPr marL="10259842" indent="0">
              <a:buNone/>
              <a:defRPr sz="7480"/>
            </a:lvl7pPr>
            <a:lvl8pPr marL="11969816" indent="0">
              <a:buNone/>
              <a:defRPr sz="7480"/>
            </a:lvl8pPr>
            <a:lvl9pPr marL="13679790" indent="0">
              <a:buNone/>
              <a:defRPr sz="748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355671" y="12960191"/>
            <a:ext cx="11030233" cy="24010358"/>
          </a:xfrm>
        </p:spPr>
        <p:txBody>
          <a:bodyPr/>
          <a:lstStyle>
            <a:lvl1pPr marL="0" indent="0">
              <a:buNone/>
              <a:defRPr sz="5984"/>
            </a:lvl1pPr>
            <a:lvl2pPr marL="1709974" indent="0">
              <a:buNone/>
              <a:defRPr sz="5236"/>
            </a:lvl2pPr>
            <a:lvl3pPr marL="3419947" indent="0">
              <a:buNone/>
              <a:defRPr sz="4488"/>
            </a:lvl3pPr>
            <a:lvl4pPr marL="5129921" indent="0">
              <a:buNone/>
              <a:defRPr sz="3740"/>
            </a:lvl4pPr>
            <a:lvl5pPr marL="6839895" indent="0">
              <a:buNone/>
              <a:defRPr sz="3740"/>
            </a:lvl5pPr>
            <a:lvl6pPr marL="8549869" indent="0">
              <a:buNone/>
              <a:defRPr sz="3740"/>
            </a:lvl6pPr>
            <a:lvl7pPr marL="10259842" indent="0">
              <a:buNone/>
              <a:defRPr sz="3740"/>
            </a:lvl7pPr>
            <a:lvl8pPr marL="11969816" indent="0">
              <a:buNone/>
              <a:defRPr sz="3740"/>
            </a:lvl8pPr>
            <a:lvl9pPr marL="13679790" indent="0">
              <a:buNone/>
              <a:defRPr sz="374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EDCB44BF-044E-4222-8FAF-10ECB0C41D35}" type="datetimeFigureOut">
              <a:rPr lang="it-IT" smtClean="0"/>
              <a:t>22/09/2023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218CC38-70C7-4EC0-8F93-D91060D31EDE}" type="slidenum">
              <a:rPr lang="it-IT" smtClean="0"/>
              <a:t>‹N›</a:t>
            </a:fld>
            <a:endParaRPr lang="it-IT"/>
          </a:p>
        </p:txBody>
      </p:sp>
    </p:spTree>
    <p:extLst>
      <p:ext uri="{BB962C8B-B14F-4D97-AF65-F5344CB8AC3E}">
        <p14:creationId xmlns:p14="http://schemas.microsoft.com/office/powerpoint/2010/main" val="2099903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51217" y="2300044"/>
            <a:ext cx="29497080" cy="8350126"/>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351217" y="11500170"/>
            <a:ext cx="29497080" cy="2741040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2351217" y="40040601"/>
            <a:ext cx="7694890" cy="2300034"/>
          </a:xfrm>
          <a:prstGeom prst="rect">
            <a:avLst/>
          </a:prstGeom>
        </p:spPr>
        <p:txBody>
          <a:bodyPr vert="horz" lIns="91440" tIns="45720" rIns="91440" bIns="45720" rtlCol="0" anchor="ctr"/>
          <a:lstStyle>
            <a:lvl1pPr algn="l">
              <a:defRPr sz="4488">
                <a:solidFill>
                  <a:schemeClr val="tx1">
                    <a:tint val="75000"/>
                  </a:schemeClr>
                </a:solidFill>
              </a:defRPr>
            </a:lvl1pPr>
          </a:lstStyle>
          <a:p>
            <a:fld id="{EDCB44BF-044E-4222-8FAF-10ECB0C41D35}" type="datetimeFigureOut">
              <a:rPr lang="it-IT" smtClean="0"/>
              <a:t>22/09/2023</a:t>
            </a:fld>
            <a:endParaRPr lang="it-IT"/>
          </a:p>
        </p:txBody>
      </p:sp>
      <p:sp>
        <p:nvSpPr>
          <p:cNvPr id="5" name="Footer Placeholder 4"/>
          <p:cNvSpPr>
            <a:spLocks noGrp="1"/>
          </p:cNvSpPr>
          <p:nvPr>
            <p:ph type="ftr" sz="quarter" idx="3"/>
          </p:nvPr>
        </p:nvSpPr>
        <p:spPr>
          <a:xfrm>
            <a:off x="11328589" y="40040601"/>
            <a:ext cx="11542336" cy="2300034"/>
          </a:xfrm>
          <a:prstGeom prst="rect">
            <a:avLst/>
          </a:prstGeom>
        </p:spPr>
        <p:txBody>
          <a:bodyPr vert="horz" lIns="91440" tIns="45720" rIns="91440" bIns="45720" rtlCol="0" anchor="ctr"/>
          <a:lstStyle>
            <a:lvl1pPr algn="ctr">
              <a:defRPr sz="4488">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24153406" y="40040601"/>
            <a:ext cx="7694890" cy="2300034"/>
          </a:xfrm>
          <a:prstGeom prst="rect">
            <a:avLst/>
          </a:prstGeom>
        </p:spPr>
        <p:txBody>
          <a:bodyPr vert="horz" lIns="91440" tIns="45720" rIns="91440" bIns="45720" rtlCol="0" anchor="ctr"/>
          <a:lstStyle>
            <a:lvl1pPr algn="r">
              <a:defRPr sz="4488">
                <a:solidFill>
                  <a:schemeClr val="tx1">
                    <a:tint val="75000"/>
                  </a:schemeClr>
                </a:solidFill>
              </a:defRPr>
            </a:lvl1pPr>
          </a:lstStyle>
          <a:p>
            <a:fld id="{5218CC38-70C7-4EC0-8F93-D91060D31EDE}" type="slidenum">
              <a:rPr lang="it-IT" smtClean="0"/>
              <a:t>‹N›</a:t>
            </a:fld>
            <a:endParaRPr lang="it-IT"/>
          </a:p>
        </p:txBody>
      </p:sp>
    </p:spTree>
    <p:extLst>
      <p:ext uri="{BB962C8B-B14F-4D97-AF65-F5344CB8AC3E}">
        <p14:creationId xmlns:p14="http://schemas.microsoft.com/office/powerpoint/2010/main" val="3670309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419947" rtl="0" eaLnBrk="1" latinLnBrk="0" hangingPunct="1">
        <a:lnSpc>
          <a:spcPct val="90000"/>
        </a:lnSpc>
        <a:spcBef>
          <a:spcPct val="0"/>
        </a:spcBef>
        <a:buNone/>
        <a:defRPr sz="16456" kern="1200">
          <a:solidFill>
            <a:schemeClr val="tx1"/>
          </a:solidFill>
          <a:latin typeface="+mj-lt"/>
          <a:ea typeface="+mj-ea"/>
          <a:cs typeface="+mj-cs"/>
        </a:defRPr>
      </a:lvl1pPr>
    </p:titleStyle>
    <p:bodyStyle>
      <a:lvl1pPr marL="854987" indent="-854987" algn="l" defTabSz="3419947" rtl="0" eaLnBrk="1" latinLnBrk="0" hangingPunct="1">
        <a:lnSpc>
          <a:spcPct val="90000"/>
        </a:lnSpc>
        <a:spcBef>
          <a:spcPts val="3740"/>
        </a:spcBef>
        <a:buFont typeface="Arial" panose="020B0604020202020204" pitchFamily="34" charset="0"/>
        <a:buChar char="•"/>
        <a:defRPr sz="10472" kern="1200">
          <a:solidFill>
            <a:schemeClr val="tx1"/>
          </a:solidFill>
          <a:latin typeface="+mn-lt"/>
          <a:ea typeface="+mn-ea"/>
          <a:cs typeface="+mn-cs"/>
        </a:defRPr>
      </a:lvl1pPr>
      <a:lvl2pPr marL="2564961" indent="-854987" algn="l" defTabSz="3419947" rtl="0" eaLnBrk="1" latinLnBrk="0" hangingPunct="1">
        <a:lnSpc>
          <a:spcPct val="90000"/>
        </a:lnSpc>
        <a:spcBef>
          <a:spcPts val="1870"/>
        </a:spcBef>
        <a:buFont typeface="Arial" panose="020B0604020202020204" pitchFamily="34" charset="0"/>
        <a:buChar char="•"/>
        <a:defRPr sz="8976" kern="1200">
          <a:solidFill>
            <a:schemeClr val="tx1"/>
          </a:solidFill>
          <a:latin typeface="+mn-lt"/>
          <a:ea typeface="+mn-ea"/>
          <a:cs typeface="+mn-cs"/>
        </a:defRPr>
      </a:lvl2pPr>
      <a:lvl3pPr marL="4274934" indent="-854987" algn="l" defTabSz="3419947" rtl="0" eaLnBrk="1" latinLnBrk="0" hangingPunct="1">
        <a:lnSpc>
          <a:spcPct val="90000"/>
        </a:lnSpc>
        <a:spcBef>
          <a:spcPts val="1870"/>
        </a:spcBef>
        <a:buFont typeface="Arial" panose="020B0604020202020204" pitchFamily="34" charset="0"/>
        <a:buChar char="•"/>
        <a:defRPr sz="7480" kern="1200">
          <a:solidFill>
            <a:schemeClr val="tx1"/>
          </a:solidFill>
          <a:latin typeface="+mn-lt"/>
          <a:ea typeface="+mn-ea"/>
          <a:cs typeface="+mn-cs"/>
        </a:defRPr>
      </a:lvl3pPr>
      <a:lvl4pPr marL="5984908"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4pPr>
      <a:lvl5pPr marL="7694882"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5pPr>
      <a:lvl6pPr marL="9404855"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6pPr>
      <a:lvl7pPr marL="11114829"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7pPr>
      <a:lvl8pPr marL="12824803"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8pPr>
      <a:lvl9pPr marL="14534777" indent="-854987" algn="l" defTabSz="3419947" rtl="0" eaLnBrk="1" latinLnBrk="0" hangingPunct="1">
        <a:lnSpc>
          <a:spcPct val="90000"/>
        </a:lnSpc>
        <a:spcBef>
          <a:spcPts val="1870"/>
        </a:spcBef>
        <a:buFont typeface="Arial" panose="020B0604020202020204" pitchFamily="34" charset="0"/>
        <a:buChar char="•"/>
        <a:defRPr sz="6732" kern="1200">
          <a:solidFill>
            <a:schemeClr val="tx1"/>
          </a:solidFill>
          <a:latin typeface="+mn-lt"/>
          <a:ea typeface="+mn-ea"/>
          <a:cs typeface="+mn-cs"/>
        </a:defRPr>
      </a:lvl9pPr>
    </p:bodyStyle>
    <p:otherStyle>
      <a:defPPr>
        <a:defRPr lang="en-US"/>
      </a:defPPr>
      <a:lvl1pPr marL="0" algn="l" defTabSz="3419947" rtl="0" eaLnBrk="1" latinLnBrk="0" hangingPunct="1">
        <a:defRPr sz="6732" kern="1200">
          <a:solidFill>
            <a:schemeClr val="tx1"/>
          </a:solidFill>
          <a:latin typeface="+mn-lt"/>
          <a:ea typeface="+mn-ea"/>
          <a:cs typeface="+mn-cs"/>
        </a:defRPr>
      </a:lvl1pPr>
      <a:lvl2pPr marL="1709974" algn="l" defTabSz="3419947" rtl="0" eaLnBrk="1" latinLnBrk="0" hangingPunct="1">
        <a:defRPr sz="6732" kern="1200">
          <a:solidFill>
            <a:schemeClr val="tx1"/>
          </a:solidFill>
          <a:latin typeface="+mn-lt"/>
          <a:ea typeface="+mn-ea"/>
          <a:cs typeface="+mn-cs"/>
        </a:defRPr>
      </a:lvl2pPr>
      <a:lvl3pPr marL="3419947" algn="l" defTabSz="3419947" rtl="0" eaLnBrk="1" latinLnBrk="0" hangingPunct="1">
        <a:defRPr sz="6732" kern="1200">
          <a:solidFill>
            <a:schemeClr val="tx1"/>
          </a:solidFill>
          <a:latin typeface="+mn-lt"/>
          <a:ea typeface="+mn-ea"/>
          <a:cs typeface="+mn-cs"/>
        </a:defRPr>
      </a:lvl3pPr>
      <a:lvl4pPr marL="5129921" algn="l" defTabSz="3419947" rtl="0" eaLnBrk="1" latinLnBrk="0" hangingPunct="1">
        <a:defRPr sz="6732" kern="1200">
          <a:solidFill>
            <a:schemeClr val="tx1"/>
          </a:solidFill>
          <a:latin typeface="+mn-lt"/>
          <a:ea typeface="+mn-ea"/>
          <a:cs typeface="+mn-cs"/>
        </a:defRPr>
      </a:lvl4pPr>
      <a:lvl5pPr marL="6839895" algn="l" defTabSz="3419947" rtl="0" eaLnBrk="1" latinLnBrk="0" hangingPunct="1">
        <a:defRPr sz="6732" kern="1200">
          <a:solidFill>
            <a:schemeClr val="tx1"/>
          </a:solidFill>
          <a:latin typeface="+mn-lt"/>
          <a:ea typeface="+mn-ea"/>
          <a:cs typeface="+mn-cs"/>
        </a:defRPr>
      </a:lvl5pPr>
      <a:lvl6pPr marL="8549869" algn="l" defTabSz="3419947" rtl="0" eaLnBrk="1" latinLnBrk="0" hangingPunct="1">
        <a:defRPr sz="6732" kern="1200">
          <a:solidFill>
            <a:schemeClr val="tx1"/>
          </a:solidFill>
          <a:latin typeface="+mn-lt"/>
          <a:ea typeface="+mn-ea"/>
          <a:cs typeface="+mn-cs"/>
        </a:defRPr>
      </a:lvl6pPr>
      <a:lvl7pPr marL="10259842" algn="l" defTabSz="3419947" rtl="0" eaLnBrk="1" latinLnBrk="0" hangingPunct="1">
        <a:defRPr sz="6732" kern="1200">
          <a:solidFill>
            <a:schemeClr val="tx1"/>
          </a:solidFill>
          <a:latin typeface="+mn-lt"/>
          <a:ea typeface="+mn-ea"/>
          <a:cs typeface="+mn-cs"/>
        </a:defRPr>
      </a:lvl7pPr>
      <a:lvl8pPr marL="11969816" algn="l" defTabSz="3419947" rtl="0" eaLnBrk="1" latinLnBrk="0" hangingPunct="1">
        <a:defRPr sz="6732" kern="1200">
          <a:solidFill>
            <a:schemeClr val="tx1"/>
          </a:solidFill>
          <a:latin typeface="+mn-lt"/>
          <a:ea typeface="+mn-ea"/>
          <a:cs typeface="+mn-cs"/>
        </a:defRPr>
      </a:lvl8pPr>
      <a:lvl9pPr marL="13679790" algn="l" defTabSz="3419947" rtl="0" eaLnBrk="1" latinLnBrk="0" hangingPunct="1">
        <a:defRPr sz="67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chart" Target="../charts/chart1.xml"/><Relationship Id="rId7" Type="http://schemas.openxmlformats.org/officeDocument/2006/relationships/image" Target="../media/image3.sv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4076" y="917940"/>
            <a:ext cx="32677757" cy="5150128"/>
          </a:xfrm>
          <a:prstGeom prst="rect">
            <a:avLst/>
          </a:prstGeom>
          <a:noFill/>
        </p:spPr>
        <p:txBody>
          <a:bodyPr wrap="square" rtlCol="0">
            <a:spAutoFit/>
          </a:bodyPr>
          <a:lstStyle/>
          <a:p>
            <a:pPr algn="ctr"/>
            <a:r>
              <a:rPr lang="en-US" sz="6600" b="1" dirty="0">
                <a:solidFill>
                  <a:srgbClr val="009242"/>
                </a:solidFill>
                <a:latin typeface="Times New Roman" panose="02020603050405020304" pitchFamily="18" charset="0"/>
                <a:cs typeface="Times New Roman" panose="02020603050405020304" pitchFamily="18" charset="0"/>
              </a:rPr>
              <a:t>A prospective open-label trial with rituximab in chronic inflammatory demyelinating </a:t>
            </a:r>
            <a:r>
              <a:rPr lang="en-US" sz="6600" b="1" dirty="0" err="1">
                <a:solidFill>
                  <a:srgbClr val="009242"/>
                </a:solidFill>
                <a:latin typeface="Times New Roman" panose="02020603050405020304" pitchFamily="18" charset="0"/>
                <a:cs typeface="Times New Roman" panose="02020603050405020304" pitchFamily="18" charset="0"/>
              </a:rPr>
              <a:t>polyradiculoneuropathy</a:t>
            </a:r>
            <a:endParaRPr lang="en-US" sz="6600" b="1" dirty="0">
              <a:solidFill>
                <a:srgbClr val="009242"/>
              </a:solidFill>
              <a:latin typeface="Times New Roman" panose="02020603050405020304" pitchFamily="18" charset="0"/>
              <a:cs typeface="Times New Roman" panose="02020603050405020304" pitchFamily="18" charset="0"/>
            </a:endParaRPr>
          </a:p>
          <a:p>
            <a:pPr algn="ctr"/>
            <a:endParaRPr lang="it-IT" sz="3000" b="1" dirty="0" smtClean="0">
              <a:solidFill>
                <a:srgbClr val="FF0000"/>
              </a:solidFill>
              <a:latin typeface="Times New Roman" panose="02020603050405020304" pitchFamily="18" charset="0"/>
              <a:cs typeface="Times New Roman" panose="02020603050405020304" pitchFamily="18" charset="0"/>
            </a:endParaRPr>
          </a:p>
          <a:p>
            <a:pPr algn="ctr">
              <a:lnSpc>
                <a:spcPts val="5000"/>
              </a:lnSpc>
            </a:pPr>
            <a:r>
              <a:rPr lang="it-IT" sz="3600" u="sng" dirty="0" smtClean="0">
                <a:solidFill>
                  <a:schemeClr val="tx1">
                    <a:lumMod val="85000"/>
                    <a:lumOff val="15000"/>
                  </a:schemeClr>
                </a:solidFill>
                <a:latin typeface="Times New Roman" panose="02020603050405020304" pitchFamily="18" charset="0"/>
                <a:cs typeface="Times New Roman" panose="02020603050405020304" pitchFamily="18" charset="0"/>
              </a:rPr>
              <a:t>P.E. </a:t>
            </a:r>
            <a:r>
              <a:rPr lang="it-IT" sz="3600" u="sng" dirty="0" err="1">
                <a:solidFill>
                  <a:schemeClr val="tx1">
                    <a:lumMod val="85000"/>
                    <a:lumOff val="15000"/>
                  </a:schemeClr>
                </a:solidFill>
                <a:latin typeface="Times New Roman" panose="02020603050405020304" pitchFamily="18" charset="0"/>
                <a:cs typeface="Times New Roman" panose="02020603050405020304" pitchFamily="18" charset="0"/>
              </a:rPr>
              <a:t>Doneddu</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D. </a:t>
            </a:r>
            <a:r>
              <a:rPr lang="it-IT" sz="3600" dirty="0" err="1">
                <a:solidFill>
                  <a:schemeClr val="tx1">
                    <a:lumMod val="85000"/>
                    <a:lumOff val="15000"/>
                  </a:schemeClr>
                </a:solidFill>
                <a:latin typeface="Times New Roman" panose="02020603050405020304" pitchFamily="18" charset="0"/>
                <a:cs typeface="Times New Roman" panose="02020603050405020304" pitchFamily="18" charset="0"/>
              </a:rPr>
              <a:t>Cocito</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R.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Fazio,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L.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Benedetti,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E.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Peci,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G.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Liberatore,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F.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Cerri,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A. </a:t>
            </a:r>
            <a:r>
              <a:rPr lang="it-IT" sz="3600" dirty="0" err="1">
                <a:solidFill>
                  <a:schemeClr val="tx1">
                    <a:lumMod val="85000"/>
                    <a:lumOff val="15000"/>
                  </a:schemeClr>
                </a:solidFill>
                <a:latin typeface="Times New Roman" panose="02020603050405020304" pitchFamily="18" charset="0"/>
                <a:cs typeface="Times New Roman" panose="02020603050405020304" pitchFamily="18" charset="0"/>
              </a:rPr>
              <a:t>Schenone</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F.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Gallia,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E. </a:t>
            </a:r>
            <a:r>
              <a:rPr lang="it-IT" sz="3600" dirty="0">
                <a:solidFill>
                  <a:schemeClr val="tx1">
                    <a:lumMod val="85000"/>
                    <a:lumOff val="15000"/>
                  </a:schemeClr>
                </a:solidFill>
                <a:latin typeface="Times New Roman" panose="02020603050405020304" pitchFamily="18" charset="0"/>
                <a:cs typeface="Times New Roman" panose="02020603050405020304" pitchFamily="18" charset="0"/>
              </a:rPr>
              <a:t>Bianchi, </a:t>
            </a:r>
            <a:r>
              <a:rPr lang="it-IT" sz="3600" dirty="0" smtClean="0">
                <a:solidFill>
                  <a:schemeClr val="tx1">
                    <a:lumMod val="85000"/>
                    <a:lumOff val="15000"/>
                  </a:schemeClr>
                </a:solidFill>
                <a:latin typeface="Times New Roman" panose="02020603050405020304" pitchFamily="18" charset="0"/>
                <a:cs typeface="Times New Roman" panose="02020603050405020304" pitchFamily="18" charset="0"/>
              </a:rPr>
              <a:t>E. Nobile-Orazio</a:t>
            </a:r>
            <a:endParaRPr lang="it-IT" sz="36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a:lnSpc>
                <a:spcPts val="5000"/>
              </a:lnSpc>
            </a:pPr>
            <a:endParaRPr lang="it-IT" sz="3200"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a:lnSpc>
                <a:spcPts val="5000"/>
              </a:lnSpc>
            </a:pP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IRCCS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Humanitas</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Research</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Institute</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Milan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University</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Humanitas</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University</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Milan;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University</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of Torino, AOU S. Luigi Gonzaga, Orbassano, Torino;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Institute</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Experimental</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smtClean="0">
                <a:solidFill>
                  <a:schemeClr val="tx1">
                    <a:lumMod val="85000"/>
                    <a:lumOff val="15000"/>
                  </a:schemeClr>
                </a:solidFill>
                <a:latin typeface="Times New Roman" panose="02020603050405020304" pitchFamily="18" charset="0"/>
                <a:cs typeface="Times New Roman" panose="02020603050405020304" pitchFamily="18" charset="0"/>
              </a:rPr>
              <a:t>Neurology</a:t>
            </a:r>
            <a:r>
              <a:rPr lang="it-IT" sz="2800" dirty="0" smtClean="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IRCCS San Raffaele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Scientific</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a:t>
            </a:r>
            <a:r>
              <a:rPr lang="it-IT" sz="2800" dirty="0" err="1">
                <a:solidFill>
                  <a:schemeClr val="tx1">
                    <a:lumMod val="85000"/>
                    <a:lumOff val="15000"/>
                  </a:schemeClr>
                </a:solidFill>
                <a:latin typeface="Times New Roman" panose="02020603050405020304" pitchFamily="18" charset="0"/>
                <a:cs typeface="Times New Roman" panose="02020603050405020304" pitchFamily="18" charset="0"/>
              </a:rPr>
              <a:t>Institute</a:t>
            </a:r>
            <a:r>
              <a:rPr lang="it-IT" sz="2800" dirty="0">
                <a:solidFill>
                  <a:schemeClr val="tx1">
                    <a:lumMod val="85000"/>
                    <a:lumOff val="15000"/>
                  </a:schemeClr>
                </a:solidFill>
                <a:latin typeface="Times New Roman" panose="02020603050405020304" pitchFamily="18" charset="0"/>
                <a:cs typeface="Times New Roman" panose="02020603050405020304" pitchFamily="18" charset="0"/>
              </a:rPr>
              <a:t>, Milano; IRCCS Ospedale Policlinico San Martino, Genova; IRCCS Istituto Mario Negri, Milan </a:t>
            </a:r>
            <a:endParaRPr lang="it-IT" sz="2800" dirty="0" smtClean="0">
              <a:solidFill>
                <a:schemeClr val="tx1">
                  <a:lumMod val="85000"/>
                  <a:lumOff val="15000"/>
                </a:schemeClr>
              </a:solidFill>
              <a:latin typeface="Times New Roman" panose="02020603050405020304" pitchFamily="18" charset="0"/>
              <a:cs typeface="Times New Roman" panose="02020603050405020304" pitchFamily="18" charset="0"/>
            </a:endParaRPr>
          </a:p>
        </p:txBody>
      </p:sp>
      <p:graphicFrame>
        <p:nvGraphicFramePr>
          <p:cNvPr id="86" name="Grafico 85"/>
          <p:cNvGraphicFramePr>
            <a:graphicFrameLocks/>
          </p:cNvGraphicFramePr>
          <p:nvPr>
            <p:extLst>
              <p:ext uri="{D42A27DB-BD31-4B8C-83A1-F6EECF244321}">
                <p14:modId xmlns:p14="http://schemas.microsoft.com/office/powerpoint/2010/main" val="1685950173"/>
              </p:ext>
            </p:extLst>
          </p:nvPr>
        </p:nvGraphicFramePr>
        <p:xfrm>
          <a:off x="22603637" y="8308834"/>
          <a:ext cx="10399470" cy="5881909"/>
        </p:xfrm>
        <a:graphic>
          <a:graphicData uri="http://schemas.openxmlformats.org/drawingml/2006/chart">
            <c:chart xmlns:c="http://schemas.openxmlformats.org/drawingml/2006/chart" xmlns:r="http://schemas.openxmlformats.org/officeDocument/2006/relationships" r:id="rId3"/>
          </a:graphicData>
        </a:graphic>
      </p:graphicFrame>
      <p:pic>
        <p:nvPicPr>
          <p:cNvPr id="18" name="Elemento grafico 47">
            <a:extLst>
              <a:ext uri="{FF2B5EF4-FFF2-40B4-BE49-F238E27FC236}">
                <a16:creationId xmlns:a16="http://schemas.microsoft.com/office/drawing/2014/main" id="{57F2E835-7742-EC41-B26D-9E8A655D94D4}"/>
              </a:ext>
            </a:extLst>
          </p:cNvPr>
          <p:cNvPicPr>
            <a:picLocks noChangeAspect="1"/>
          </p:cNvPicPr>
          <p:nvPr/>
        </p:nvPicPr>
        <p:blipFill>
          <a:blip r:embed="rId4">
            <a:extLst>
              <a:ext uri="{96DAC541-7B7A-43D3-8B79-37D633B846F1}">
                <asvg:svgBlip xmlns:asvg="http://schemas.microsoft.com/office/drawing/2016/SVG/main" xmlns="" r:embed="rId7"/>
              </a:ext>
            </a:extLst>
          </a:blip>
          <a:stretch>
            <a:fillRect/>
          </a:stretch>
        </p:blipFill>
        <p:spPr>
          <a:xfrm>
            <a:off x="395424" y="125728"/>
            <a:ext cx="2012379" cy="677684"/>
          </a:xfrm>
          <a:prstGeom prst="rect">
            <a:avLst/>
          </a:prstGeom>
        </p:spPr>
      </p:pic>
      <p:sp>
        <p:nvSpPr>
          <p:cNvPr id="7" name="CasellaDiTesto 6"/>
          <p:cNvSpPr txBox="1"/>
          <p:nvPr/>
        </p:nvSpPr>
        <p:spPr>
          <a:xfrm>
            <a:off x="520981" y="7659268"/>
            <a:ext cx="13325646" cy="3539430"/>
          </a:xfrm>
          <a:prstGeom prst="rect">
            <a:avLst/>
          </a:prstGeom>
          <a:solidFill>
            <a:schemeClr val="accent6">
              <a:lumMod val="20000"/>
              <a:lumOff val="80000"/>
            </a:schemeClr>
          </a:solidFill>
        </p:spPr>
        <p:txBody>
          <a:bodyPr wrap="square" rtlCol="0">
            <a:spAutoFit/>
          </a:bodyPr>
          <a:lstStyle/>
          <a:p>
            <a:r>
              <a:rPr lang="it-IT" sz="3200" b="1" dirty="0" err="1" smtClean="0"/>
              <a:t>Objectives</a:t>
            </a:r>
            <a:r>
              <a:rPr lang="it-IT" sz="3200" b="1" dirty="0" smtClean="0"/>
              <a:t>: </a:t>
            </a:r>
            <a:r>
              <a:rPr lang="en-US" sz="3200" dirty="0"/>
              <a:t>Chronic inflammatory demyelinating </a:t>
            </a:r>
            <a:r>
              <a:rPr lang="en-US" sz="3200" dirty="0" err="1"/>
              <a:t>polyradiculoneuropathy</a:t>
            </a:r>
            <a:r>
              <a:rPr lang="en-US" sz="3200" dirty="0"/>
              <a:t> (CIDP) is a chronic immune-mediated neuropathy often responding to steroids, intravenous immunoglobulins or plasma exchange. There is however a consistent proportion of patients who do not respond or become resistant to these therapies. We performed a prospective open-label proof-of concept study with intravenous rituximab in patients with CIDP that did not improve after at least two conventional immune-therapies</a:t>
            </a:r>
            <a:endParaRPr lang="it-IT" sz="3200" dirty="0"/>
          </a:p>
        </p:txBody>
      </p:sp>
      <p:sp>
        <p:nvSpPr>
          <p:cNvPr id="9" name="CasellaDiTesto 8"/>
          <p:cNvSpPr txBox="1"/>
          <p:nvPr/>
        </p:nvSpPr>
        <p:spPr>
          <a:xfrm>
            <a:off x="520981" y="12138195"/>
            <a:ext cx="13325646" cy="8956298"/>
          </a:xfrm>
          <a:prstGeom prst="rect">
            <a:avLst/>
          </a:prstGeom>
          <a:solidFill>
            <a:schemeClr val="accent6">
              <a:lumMod val="20000"/>
              <a:lumOff val="80000"/>
            </a:schemeClr>
          </a:solidFill>
        </p:spPr>
        <p:txBody>
          <a:bodyPr wrap="square" rtlCol="0">
            <a:spAutoFit/>
          </a:bodyPr>
          <a:lstStyle/>
          <a:p>
            <a:r>
              <a:rPr lang="it-IT" sz="3200" b="1" dirty="0" err="1" smtClean="0"/>
              <a:t>Methods</a:t>
            </a:r>
            <a:r>
              <a:rPr lang="it-IT" sz="3200" b="1" dirty="0" smtClean="0"/>
              <a:t>: </a:t>
            </a:r>
            <a:r>
              <a:rPr lang="en-US" sz="3200" dirty="0" smtClean="0"/>
              <a:t>We </a:t>
            </a:r>
            <a:r>
              <a:rPr lang="en-US" sz="3200" dirty="0"/>
              <a:t>performed an open-label prospective study with intravenous rituximab on 20 patients with CIDP not responsive to at least two conventional immune therapies</a:t>
            </a:r>
            <a:r>
              <a:rPr lang="en-US" sz="3200" dirty="0" smtClean="0"/>
              <a:t>.</a:t>
            </a:r>
          </a:p>
          <a:p>
            <a:endParaRPr lang="en-US" sz="3200" dirty="0" smtClean="0"/>
          </a:p>
          <a:p>
            <a:r>
              <a:rPr lang="en-US" sz="3200" dirty="0"/>
              <a:t>In this study we included patients who had a documented diagnosis of definite or probable CIDP according to the EFNS/PNS criteria 2010 (25) who had not improved after and adequate dose of at least two of these therapies: </a:t>
            </a:r>
            <a:r>
              <a:rPr lang="en-US" sz="3200" dirty="0" err="1"/>
              <a:t>IVIg</a:t>
            </a:r>
            <a:r>
              <a:rPr lang="en-US" sz="3200" dirty="0"/>
              <a:t> (at least 2 g/kg monthly for two months), steroids (at least 1 mg/kg daily of oral prednisone or equivalent for two months), plasma exchanges (at least 4 exchanges within two weeks). </a:t>
            </a:r>
          </a:p>
          <a:p>
            <a:endParaRPr lang="en-US" sz="3200" dirty="0"/>
          </a:p>
          <a:p>
            <a:r>
              <a:rPr lang="en-US" sz="3200" dirty="0" smtClean="0"/>
              <a:t>The </a:t>
            </a:r>
            <a:r>
              <a:rPr lang="en-US" sz="3200" dirty="0"/>
              <a:t>primary end-point was the proportion of patients improved by at least one point on the INCAT scale or two points on MRC scale or four points on the RODs scale, 6 months after therapy with rituximab. Secondary endpoints included the proportion of patients: improved 12 months after therapy; improved in electrophysiological parameters after 6 and 12 months; discontinued rituximab due to side effects or voluntary withdrew; improved the quality of life according to the SF-36 scale </a:t>
            </a:r>
            <a:r>
              <a:rPr lang="en-US" sz="3200" dirty="0" smtClean="0"/>
              <a:t>2021</a:t>
            </a:r>
            <a:endParaRPr lang="it-IT" sz="3200" dirty="0"/>
          </a:p>
        </p:txBody>
      </p:sp>
      <p:sp>
        <p:nvSpPr>
          <p:cNvPr id="11" name="CasellaDiTesto 10"/>
          <p:cNvSpPr txBox="1"/>
          <p:nvPr/>
        </p:nvSpPr>
        <p:spPr>
          <a:xfrm>
            <a:off x="558168" y="27203556"/>
            <a:ext cx="13288459" cy="5016758"/>
          </a:xfrm>
          <a:prstGeom prst="rect">
            <a:avLst/>
          </a:prstGeom>
          <a:solidFill>
            <a:schemeClr val="accent5">
              <a:lumMod val="20000"/>
              <a:lumOff val="80000"/>
            </a:schemeClr>
          </a:solidFill>
        </p:spPr>
        <p:txBody>
          <a:bodyPr wrap="square" rtlCol="0">
            <a:spAutoFit/>
          </a:bodyPr>
          <a:lstStyle/>
          <a:p>
            <a:r>
              <a:rPr lang="it-IT" sz="3200" b="1" dirty="0" err="1" smtClean="0"/>
              <a:t>Results</a:t>
            </a:r>
            <a:r>
              <a:rPr lang="it-IT" sz="3200" b="1" dirty="0" smtClean="0"/>
              <a:t>: </a:t>
            </a:r>
            <a:r>
              <a:rPr lang="en-US" sz="3200" dirty="0" smtClean="0"/>
              <a:t>Twenty </a:t>
            </a:r>
            <a:r>
              <a:rPr lang="en-US" sz="3200" dirty="0"/>
              <a:t>patients were enrolled in the study including one who retired the consent before treatment and two screening failure since nerve conduction studies were not consistent with the diagnostic criteria for CIDP of the </a:t>
            </a:r>
            <a:r>
              <a:rPr lang="en-US" sz="3200" dirty="0" smtClean="0"/>
              <a:t>EFNS/PNS. </a:t>
            </a:r>
            <a:r>
              <a:rPr lang="en-US" sz="3200" dirty="0"/>
              <a:t>Of the 17 treated patients, one was lost to follow-up after the visit at month 8 and one after the visit at month 10. One patient had consistently deteriorated at the visit of month 6 and retired from the study to start a new therapy. They were all evaluated at month 6</a:t>
            </a:r>
            <a:r>
              <a:rPr lang="en-US" sz="3200" dirty="0" smtClean="0"/>
              <a:t>. </a:t>
            </a:r>
            <a:r>
              <a:rPr lang="en-US" sz="3200" dirty="0"/>
              <a:t>All the patients had been previously treated with steroids and </a:t>
            </a:r>
            <a:r>
              <a:rPr lang="en-US" sz="3200" dirty="0" err="1"/>
              <a:t>IVIg</a:t>
            </a:r>
            <a:r>
              <a:rPr lang="en-US" sz="3200" dirty="0"/>
              <a:t> with an unsatisfactory or no response while 4 had been also treated with plasma exchange. None of the patients had antibodies to NF155, NF186, CNTN1 and Caspr-1 by </a:t>
            </a:r>
            <a:r>
              <a:rPr lang="en-US" sz="3200" dirty="0" smtClean="0"/>
              <a:t>ELISA.</a:t>
            </a:r>
            <a:endParaRPr lang="it-IT" sz="3200" dirty="0"/>
          </a:p>
        </p:txBody>
      </p:sp>
      <p:sp>
        <p:nvSpPr>
          <p:cNvPr id="24" name="CasellaDiTesto 23"/>
          <p:cNvSpPr txBox="1"/>
          <p:nvPr/>
        </p:nvSpPr>
        <p:spPr>
          <a:xfrm>
            <a:off x="15255147" y="40557498"/>
            <a:ext cx="18120453" cy="1077218"/>
          </a:xfrm>
          <a:prstGeom prst="rect">
            <a:avLst/>
          </a:prstGeom>
          <a:solidFill>
            <a:schemeClr val="accent5">
              <a:lumMod val="20000"/>
              <a:lumOff val="80000"/>
            </a:schemeClr>
          </a:solidFill>
        </p:spPr>
        <p:txBody>
          <a:bodyPr wrap="square" rtlCol="0">
            <a:spAutoFit/>
          </a:bodyPr>
          <a:lstStyle/>
          <a:p>
            <a:r>
              <a:rPr lang="it-IT" sz="3200" b="1" dirty="0" err="1" smtClean="0"/>
              <a:t>Conclusions</a:t>
            </a:r>
            <a:r>
              <a:rPr lang="it-IT" sz="3200" b="1" dirty="0" smtClean="0"/>
              <a:t>: </a:t>
            </a:r>
            <a:r>
              <a:rPr lang="en-US" sz="3200" dirty="0"/>
              <a:t>Rituximab was a safe and effective therapy in the majority of patients with CIDP not responding to conventional therapies. </a:t>
            </a:r>
            <a:endParaRPr lang="it-IT" sz="3200" dirty="0"/>
          </a:p>
        </p:txBody>
      </p:sp>
      <p:grpSp>
        <p:nvGrpSpPr>
          <p:cNvPr id="59" name="Gruppo 58"/>
          <p:cNvGrpSpPr/>
          <p:nvPr/>
        </p:nvGrpSpPr>
        <p:grpSpPr>
          <a:xfrm>
            <a:off x="558168" y="23088478"/>
            <a:ext cx="13467051" cy="2613659"/>
            <a:chOff x="558168" y="22737413"/>
            <a:chExt cx="13467051" cy="2613659"/>
          </a:xfrm>
        </p:grpSpPr>
        <p:cxnSp>
          <p:nvCxnSpPr>
            <p:cNvPr id="41" name="Connettore 2 40">
              <a:extLst>
                <a:ext uri="{FF2B5EF4-FFF2-40B4-BE49-F238E27FC236}">
                  <a16:creationId xmlns:a16="http://schemas.microsoft.com/office/drawing/2014/main" id="{43B3122D-A212-079D-3233-70EFAF45E83B}"/>
                </a:ext>
              </a:extLst>
            </p:cNvPr>
            <p:cNvCxnSpPr/>
            <p:nvPr/>
          </p:nvCxnSpPr>
          <p:spPr>
            <a:xfrm>
              <a:off x="3608031" y="23818920"/>
              <a:ext cx="0" cy="817768"/>
            </a:xfrm>
            <a:prstGeom prst="straightConnector1">
              <a:avLst/>
            </a:prstGeom>
            <a:ln w="28575">
              <a:solidFill>
                <a:schemeClr val="accent1">
                  <a:lumMod val="75000"/>
                </a:schemeClr>
              </a:solidFill>
              <a:tailEnd type="triangle"/>
            </a:ln>
          </p:spPr>
          <p:style>
            <a:lnRef idx="3">
              <a:schemeClr val="accent4"/>
            </a:lnRef>
            <a:fillRef idx="0">
              <a:schemeClr val="accent4"/>
            </a:fillRef>
            <a:effectRef idx="2">
              <a:schemeClr val="accent4"/>
            </a:effectRef>
            <a:fontRef idx="minor">
              <a:schemeClr val="tx1"/>
            </a:fontRef>
          </p:style>
        </p:cxnSp>
        <p:grpSp>
          <p:nvGrpSpPr>
            <p:cNvPr id="15" name="Gruppo 14"/>
            <p:cNvGrpSpPr/>
            <p:nvPr/>
          </p:nvGrpSpPr>
          <p:grpSpPr>
            <a:xfrm>
              <a:off x="558168" y="22737413"/>
              <a:ext cx="13467051" cy="2613659"/>
              <a:chOff x="464076" y="20476173"/>
              <a:chExt cx="13467051" cy="2613659"/>
            </a:xfrm>
          </p:grpSpPr>
          <p:grpSp>
            <p:nvGrpSpPr>
              <p:cNvPr id="14" name="Gruppo 13"/>
              <p:cNvGrpSpPr/>
              <p:nvPr/>
            </p:nvGrpSpPr>
            <p:grpSpPr>
              <a:xfrm>
                <a:off x="5642395" y="21551307"/>
                <a:ext cx="2925952" cy="884357"/>
                <a:chOff x="5642395" y="21551307"/>
                <a:chExt cx="2925952" cy="884357"/>
              </a:xfrm>
            </p:grpSpPr>
            <p:cxnSp>
              <p:nvCxnSpPr>
                <p:cNvPr id="39" name="Connettore 2 38">
                  <a:extLst>
                    <a:ext uri="{FF2B5EF4-FFF2-40B4-BE49-F238E27FC236}">
                      <a16:creationId xmlns:a16="http://schemas.microsoft.com/office/drawing/2014/main" id="{43B3122D-A212-079D-3233-70EFAF45E83B}"/>
                    </a:ext>
                  </a:extLst>
                </p:cNvPr>
                <p:cNvCxnSpPr/>
                <p:nvPr/>
              </p:nvCxnSpPr>
              <p:spPr>
                <a:xfrm>
                  <a:off x="8568347" y="21617896"/>
                  <a:ext cx="0" cy="817768"/>
                </a:xfrm>
                <a:prstGeom prst="straightConnector1">
                  <a:avLst/>
                </a:prstGeom>
                <a:ln w="28575">
                  <a:solidFill>
                    <a:schemeClr val="accent1">
                      <a:lumMod val="75000"/>
                    </a:schemeClr>
                  </a:solidFill>
                  <a:tailEnd type="triangle"/>
                </a:ln>
              </p:spPr>
              <p:style>
                <a:lnRef idx="3">
                  <a:schemeClr val="accent4"/>
                </a:lnRef>
                <a:fillRef idx="0">
                  <a:schemeClr val="accent4"/>
                </a:fillRef>
                <a:effectRef idx="2">
                  <a:schemeClr val="accent4"/>
                </a:effectRef>
                <a:fontRef idx="minor">
                  <a:schemeClr val="tx1"/>
                </a:fontRef>
              </p:style>
            </p:cxnSp>
            <p:cxnSp>
              <p:nvCxnSpPr>
                <p:cNvPr id="40" name="Connettore 2 39">
                  <a:extLst>
                    <a:ext uri="{FF2B5EF4-FFF2-40B4-BE49-F238E27FC236}">
                      <a16:creationId xmlns:a16="http://schemas.microsoft.com/office/drawing/2014/main" id="{43B3122D-A212-079D-3233-70EFAF45E83B}"/>
                    </a:ext>
                  </a:extLst>
                </p:cNvPr>
                <p:cNvCxnSpPr/>
                <p:nvPr/>
              </p:nvCxnSpPr>
              <p:spPr>
                <a:xfrm>
                  <a:off x="5642395" y="21551307"/>
                  <a:ext cx="0" cy="817768"/>
                </a:xfrm>
                <a:prstGeom prst="straightConnector1">
                  <a:avLst/>
                </a:prstGeom>
                <a:ln w="28575">
                  <a:solidFill>
                    <a:schemeClr val="accent1">
                      <a:lumMod val="75000"/>
                    </a:schemeClr>
                  </a:solidFill>
                  <a:tailEnd type="triangle"/>
                </a:ln>
              </p:spPr>
              <p:style>
                <a:lnRef idx="3">
                  <a:schemeClr val="accent4"/>
                </a:lnRef>
                <a:fillRef idx="0">
                  <a:schemeClr val="accent4"/>
                </a:fillRef>
                <a:effectRef idx="2">
                  <a:schemeClr val="accent4"/>
                </a:effectRef>
                <a:fontRef idx="minor">
                  <a:schemeClr val="tx1"/>
                </a:fontRef>
              </p:style>
            </p:cxnSp>
          </p:grpSp>
          <p:grpSp>
            <p:nvGrpSpPr>
              <p:cNvPr id="13" name="Gruppo 12"/>
              <p:cNvGrpSpPr/>
              <p:nvPr/>
            </p:nvGrpSpPr>
            <p:grpSpPr>
              <a:xfrm>
                <a:off x="464076" y="20476173"/>
                <a:ext cx="13467051" cy="2613659"/>
                <a:chOff x="1499374" y="17259600"/>
                <a:chExt cx="12485713" cy="2613659"/>
              </a:xfrm>
            </p:grpSpPr>
            <p:grpSp>
              <p:nvGrpSpPr>
                <p:cNvPr id="19" name="Gruppo 18"/>
                <p:cNvGrpSpPr/>
                <p:nvPr/>
              </p:nvGrpSpPr>
              <p:grpSpPr>
                <a:xfrm>
                  <a:off x="1499374" y="17259600"/>
                  <a:ext cx="12485713" cy="2572777"/>
                  <a:chOff x="-204293" y="749483"/>
                  <a:chExt cx="12485713" cy="2572777"/>
                </a:xfrm>
              </p:grpSpPr>
              <p:sp>
                <p:nvSpPr>
                  <p:cNvPr id="20" name="CasellaDiTesto 19"/>
                  <p:cNvSpPr txBox="1"/>
                  <p:nvPr/>
                </p:nvSpPr>
                <p:spPr>
                  <a:xfrm>
                    <a:off x="10994367" y="2159977"/>
                    <a:ext cx="1287053" cy="1015663"/>
                  </a:xfrm>
                  <a:prstGeom prst="rect">
                    <a:avLst/>
                  </a:prstGeom>
                  <a:noFill/>
                  <a:ln>
                    <a:noFill/>
                  </a:ln>
                </p:spPr>
                <p:txBody>
                  <a:bodyPr wrap="square" rtlCol="0">
                    <a:spAutoFit/>
                  </a:bodyPr>
                  <a:lstStyle/>
                  <a:p>
                    <a:pPr algn="r"/>
                    <a:r>
                      <a:rPr lang="it-IT" sz="2000" i="1" dirty="0"/>
                      <a:t>End of Study: 04/2023</a:t>
                    </a:r>
                  </a:p>
                </p:txBody>
              </p:sp>
              <p:sp>
                <p:nvSpPr>
                  <p:cNvPr id="22" name="Freccia destra 11">
                    <a:extLst>
                      <a:ext uri="{FF2B5EF4-FFF2-40B4-BE49-F238E27FC236}">
                        <a16:creationId xmlns:a16="http://schemas.microsoft.com/office/drawing/2014/main" id="{F82F8F99-7A0C-0A3E-CEF5-3167B3D536FF}"/>
                      </a:ext>
                    </a:extLst>
                  </p:cNvPr>
                  <p:cNvSpPr/>
                  <p:nvPr/>
                </p:nvSpPr>
                <p:spPr>
                  <a:xfrm>
                    <a:off x="2588004" y="1515637"/>
                    <a:ext cx="8983448" cy="360040"/>
                  </a:xfrm>
                  <a:prstGeom prst="rightArrow">
                    <a:avLst/>
                  </a:prstGeom>
                  <a:solidFill>
                    <a:schemeClr val="accent2">
                      <a:lumMod val="60000"/>
                      <a:lumOff val="4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8800"/>
                  </a:p>
                </p:txBody>
              </p:sp>
              <p:cxnSp>
                <p:nvCxnSpPr>
                  <p:cNvPr id="23" name="Connettore 2 22">
                    <a:extLst>
                      <a:ext uri="{FF2B5EF4-FFF2-40B4-BE49-F238E27FC236}">
                        <a16:creationId xmlns:a16="http://schemas.microsoft.com/office/drawing/2014/main" id="{43B3122D-A212-079D-3233-70EFAF45E83B}"/>
                      </a:ext>
                    </a:extLst>
                  </p:cNvPr>
                  <p:cNvCxnSpPr/>
                  <p:nvPr/>
                </p:nvCxnSpPr>
                <p:spPr>
                  <a:xfrm>
                    <a:off x="9436436" y="1796606"/>
                    <a:ext cx="0" cy="817768"/>
                  </a:xfrm>
                  <a:prstGeom prst="straightConnector1">
                    <a:avLst/>
                  </a:prstGeom>
                  <a:ln w="28575">
                    <a:solidFill>
                      <a:schemeClr val="accent1">
                        <a:lumMod val="75000"/>
                      </a:schemeClr>
                    </a:solidFill>
                    <a:tailEnd type="triangle"/>
                  </a:ln>
                </p:spPr>
                <p:style>
                  <a:lnRef idx="3">
                    <a:schemeClr val="accent4"/>
                  </a:lnRef>
                  <a:fillRef idx="0">
                    <a:schemeClr val="accent4"/>
                  </a:fillRef>
                  <a:effectRef idx="2">
                    <a:schemeClr val="accent4"/>
                  </a:effectRef>
                  <a:fontRef idx="minor">
                    <a:schemeClr val="tx1"/>
                  </a:fontRef>
                </p:style>
              </p:cxnSp>
              <p:sp>
                <p:nvSpPr>
                  <p:cNvPr id="27" name="CasellaDiTesto 26">
                    <a:extLst>
                      <a:ext uri="{FF2B5EF4-FFF2-40B4-BE49-F238E27FC236}">
                        <a16:creationId xmlns:a16="http://schemas.microsoft.com/office/drawing/2014/main" id="{8EE7D4CF-D556-8A6A-12DF-F4D8DEC65B46}"/>
                      </a:ext>
                    </a:extLst>
                  </p:cNvPr>
                  <p:cNvSpPr txBox="1"/>
                  <p:nvPr/>
                </p:nvSpPr>
                <p:spPr>
                  <a:xfrm>
                    <a:off x="9006523" y="814797"/>
                    <a:ext cx="970179" cy="1323439"/>
                  </a:xfrm>
                  <a:prstGeom prst="rect">
                    <a:avLst/>
                  </a:prstGeom>
                  <a:noFill/>
                </p:spPr>
                <p:txBody>
                  <a:bodyPr wrap="square" rtlCol="0">
                    <a:spAutoFit/>
                  </a:bodyPr>
                  <a:lstStyle/>
                  <a:p>
                    <a:pPr algn="ctr"/>
                    <a:r>
                      <a:rPr lang="it-IT" sz="2000" dirty="0"/>
                      <a:t>After 12 </a:t>
                    </a:r>
                    <a:r>
                      <a:rPr lang="it-IT" sz="2000" dirty="0" err="1"/>
                      <a:t>months</a:t>
                    </a:r>
                    <a:endParaRPr lang="it-IT" sz="2000" dirty="0"/>
                  </a:p>
                </p:txBody>
              </p:sp>
              <p:grpSp>
                <p:nvGrpSpPr>
                  <p:cNvPr id="30" name="Gruppo 29"/>
                  <p:cNvGrpSpPr/>
                  <p:nvPr/>
                </p:nvGrpSpPr>
                <p:grpSpPr>
                  <a:xfrm>
                    <a:off x="-204293" y="749483"/>
                    <a:ext cx="8050341" cy="2572777"/>
                    <a:chOff x="-204293" y="749483"/>
                    <a:chExt cx="8050341" cy="2572777"/>
                  </a:xfrm>
                </p:grpSpPr>
                <p:sp>
                  <p:nvSpPr>
                    <p:cNvPr id="32" name="CasellaDiTesto 31"/>
                    <p:cNvSpPr txBox="1"/>
                    <p:nvPr/>
                  </p:nvSpPr>
                  <p:spPr>
                    <a:xfrm>
                      <a:off x="-204293" y="1791960"/>
                      <a:ext cx="2321885" cy="707886"/>
                    </a:xfrm>
                    <a:prstGeom prst="rect">
                      <a:avLst/>
                    </a:prstGeom>
                    <a:noFill/>
                    <a:ln>
                      <a:noFill/>
                    </a:ln>
                  </p:spPr>
                  <p:txBody>
                    <a:bodyPr wrap="square" rtlCol="0">
                      <a:spAutoFit/>
                    </a:bodyPr>
                    <a:lstStyle/>
                    <a:p>
                      <a:r>
                        <a:rPr lang="it-IT" sz="2000" i="1" dirty="0"/>
                        <a:t>First </a:t>
                      </a:r>
                      <a:r>
                        <a:rPr lang="it-IT" sz="2000" i="1" dirty="0" err="1"/>
                        <a:t>inclusion</a:t>
                      </a:r>
                      <a:r>
                        <a:rPr lang="it-IT" sz="2000" i="1" dirty="0"/>
                        <a:t>:   06/2019</a:t>
                      </a:r>
                    </a:p>
                  </p:txBody>
                </p:sp>
                <p:sp>
                  <p:nvSpPr>
                    <p:cNvPr id="33" name="CasellaDiTesto 32"/>
                    <p:cNvSpPr txBox="1"/>
                    <p:nvPr/>
                  </p:nvSpPr>
                  <p:spPr>
                    <a:xfrm>
                      <a:off x="-204293" y="2614374"/>
                      <a:ext cx="2321886" cy="707886"/>
                    </a:xfrm>
                    <a:prstGeom prst="rect">
                      <a:avLst/>
                    </a:prstGeom>
                    <a:noFill/>
                    <a:ln>
                      <a:noFill/>
                    </a:ln>
                  </p:spPr>
                  <p:txBody>
                    <a:bodyPr wrap="square" rtlCol="0">
                      <a:spAutoFit/>
                    </a:bodyPr>
                    <a:lstStyle/>
                    <a:p>
                      <a:r>
                        <a:rPr lang="it-IT" sz="2000" i="1" dirty="0"/>
                        <a:t>End </a:t>
                      </a:r>
                      <a:r>
                        <a:rPr lang="it-IT" sz="2000" i="1" dirty="0" err="1"/>
                        <a:t>enrollment</a:t>
                      </a:r>
                      <a:r>
                        <a:rPr lang="it-IT" sz="2000" i="1" dirty="0"/>
                        <a:t>: 09/2022</a:t>
                      </a:r>
                    </a:p>
                  </p:txBody>
                </p:sp>
                <p:sp>
                  <p:nvSpPr>
                    <p:cNvPr id="34" name="CasellaDiTesto 33">
                      <a:extLst>
                        <a:ext uri="{FF2B5EF4-FFF2-40B4-BE49-F238E27FC236}">
                          <a16:creationId xmlns:a16="http://schemas.microsoft.com/office/drawing/2014/main" id="{C56E805C-5166-2A85-1F2A-7680FE73BBAF}"/>
                        </a:ext>
                      </a:extLst>
                    </p:cNvPr>
                    <p:cNvSpPr txBox="1"/>
                    <p:nvPr/>
                  </p:nvSpPr>
                  <p:spPr>
                    <a:xfrm>
                      <a:off x="3891301" y="1020035"/>
                      <a:ext cx="1410766" cy="707886"/>
                    </a:xfrm>
                    <a:prstGeom prst="rect">
                      <a:avLst/>
                    </a:prstGeom>
                    <a:noFill/>
                  </p:spPr>
                  <p:txBody>
                    <a:bodyPr wrap="square" rtlCol="0">
                      <a:spAutoFit/>
                    </a:bodyPr>
                    <a:lstStyle/>
                    <a:p>
                      <a:pPr algn="ctr"/>
                      <a:r>
                        <a:rPr lang="it-IT" sz="2000" dirty="0" err="1"/>
                        <a:t>Day</a:t>
                      </a:r>
                      <a:r>
                        <a:rPr lang="it-IT" sz="2000" dirty="0"/>
                        <a:t> </a:t>
                      </a:r>
                      <a:r>
                        <a:rPr lang="it-IT" sz="2000" dirty="0" smtClean="0"/>
                        <a:t>1 and 14</a:t>
                      </a:r>
                      <a:endParaRPr lang="it-IT" sz="2000" dirty="0"/>
                    </a:p>
                  </p:txBody>
                </p:sp>
                <p:sp>
                  <p:nvSpPr>
                    <p:cNvPr id="35" name="CasellaDiTesto 34">
                      <a:extLst>
                        <a:ext uri="{FF2B5EF4-FFF2-40B4-BE49-F238E27FC236}">
                          <a16:creationId xmlns:a16="http://schemas.microsoft.com/office/drawing/2014/main" id="{E77D6577-D6EA-7802-ABDE-17BEB66CC452}"/>
                        </a:ext>
                      </a:extLst>
                    </p:cNvPr>
                    <p:cNvSpPr txBox="1"/>
                    <p:nvPr/>
                  </p:nvSpPr>
                  <p:spPr>
                    <a:xfrm>
                      <a:off x="6875869" y="778889"/>
                      <a:ext cx="970179" cy="1015663"/>
                    </a:xfrm>
                    <a:prstGeom prst="rect">
                      <a:avLst/>
                    </a:prstGeom>
                    <a:noFill/>
                  </p:spPr>
                  <p:txBody>
                    <a:bodyPr wrap="square" rtlCol="0">
                      <a:spAutoFit/>
                    </a:bodyPr>
                    <a:lstStyle/>
                    <a:p>
                      <a:pPr algn="ctr"/>
                      <a:r>
                        <a:rPr lang="it-IT" sz="2000" dirty="0"/>
                        <a:t>After 6 </a:t>
                      </a:r>
                      <a:r>
                        <a:rPr lang="it-IT" sz="2000" dirty="0" err="1"/>
                        <a:t>months</a:t>
                      </a:r>
                      <a:endParaRPr lang="it-IT" sz="2000" dirty="0"/>
                    </a:p>
                  </p:txBody>
                </p:sp>
                <p:sp>
                  <p:nvSpPr>
                    <p:cNvPr id="36" name="CasellaDiTesto 35">
                      <a:extLst>
                        <a:ext uri="{FF2B5EF4-FFF2-40B4-BE49-F238E27FC236}">
                          <a16:creationId xmlns:a16="http://schemas.microsoft.com/office/drawing/2014/main" id="{A265A7E4-579F-164C-E5E3-3B6D13EAF57A}"/>
                        </a:ext>
                      </a:extLst>
                    </p:cNvPr>
                    <p:cNvSpPr txBox="1"/>
                    <p:nvPr/>
                  </p:nvSpPr>
                  <p:spPr>
                    <a:xfrm>
                      <a:off x="2063511" y="749483"/>
                      <a:ext cx="1167963" cy="707886"/>
                    </a:xfrm>
                    <a:prstGeom prst="rect">
                      <a:avLst/>
                    </a:prstGeom>
                    <a:noFill/>
                  </p:spPr>
                  <p:txBody>
                    <a:bodyPr wrap="square" rtlCol="0">
                      <a:spAutoFit/>
                    </a:bodyPr>
                    <a:lstStyle/>
                    <a:p>
                      <a:pPr algn="ctr"/>
                      <a:r>
                        <a:rPr lang="it-IT" sz="2000" dirty="0"/>
                        <a:t>1 </a:t>
                      </a:r>
                      <a:r>
                        <a:rPr lang="it-IT" sz="2000" dirty="0" err="1"/>
                        <a:t>month</a:t>
                      </a:r>
                      <a:r>
                        <a:rPr lang="it-IT" sz="2000" dirty="0"/>
                        <a:t> </a:t>
                      </a:r>
                      <a:r>
                        <a:rPr lang="it-IT" sz="2000" dirty="0" err="1"/>
                        <a:t>before</a:t>
                      </a:r>
                      <a:endParaRPr lang="it-IT" sz="2000" dirty="0"/>
                    </a:p>
                  </p:txBody>
                </p:sp>
              </p:grpSp>
            </p:grpSp>
            <p:sp>
              <p:nvSpPr>
                <p:cNvPr id="42" name="CasellaDiTesto 41"/>
                <p:cNvSpPr txBox="1"/>
                <p:nvPr/>
              </p:nvSpPr>
              <p:spPr>
                <a:xfrm>
                  <a:off x="3615336" y="19231341"/>
                  <a:ext cx="1528154" cy="400110"/>
                </a:xfrm>
                <a:prstGeom prst="rect">
                  <a:avLst/>
                </a:prstGeom>
                <a:noFill/>
                <a:ln>
                  <a:noFill/>
                </a:ln>
              </p:spPr>
              <p:txBody>
                <a:bodyPr wrap="square" rtlCol="0">
                  <a:spAutoFit/>
                </a:bodyPr>
                <a:lstStyle/>
                <a:p>
                  <a:pPr algn="ctr"/>
                  <a:r>
                    <a:rPr lang="it-IT" sz="2000" b="1" dirty="0" smtClean="0"/>
                    <a:t>Enrollment</a:t>
                  </a:r>
                  <a:endParaRPr lang="it-IT" sz="2000" b="1" dirty="0"/>
                </a:p>
              </p:txBody>
            </p:sp>
            <p:sp>
              <p:nvSpPr>
                <p:cNvPr id="43" name="CasellaDiTesto 42"/>
                <p:cNvSpPr txBox="1"/>
                <p:nvPr/>
              </p:nvSpPr>
              <p:spPr>
                <a:xfrm>
                  <a:off x="5684117" y="19165373"/>
                  <a:ext cx="1321616" cy="707886"/>
                </a:xfrm>
                <a:prstGeom prst="rect">
                  <a:avLst/>
                </a:prstGeom>
                <a:noFill/>
                <a:ln>
                  <a:noFill/>
                </a:ln>
              </p:spPr>
              <p:txBody>
                <a:bodyPr wrap="square" rtlCol="0">
                  <a:spAutoFit/>
                </a:bodyPr>
                <a:lstStyle/>
                <a:p>
                  <a:r>
                    <a:rPr lang="it-IT" sz="2000" b="1" dirty="0" err="1" smtClean="0"/>
                    <a:t>Rituximab</a:t>
                  </a:r>
                  <a:r>
                    <a:rPr lang="it-IT" sz="2000" b="1" dirty="0" smtClean="0"/>
                    <a:t> 1000 </a:t>
                  </a:r>
                  <a:r>
                    <a:rPr lang="it-IT" sz="2000" b="1" dirty="0" err="1" smtClean="0"/>
                    <a:t>i.v</a:t>
                  </a:r>
                  <a:r>
                    <a:rPr lang="it-IT" sz="2000" b="1" dirty="0" smtClean="0"/>
                    <a:t>.</a:t>
                  </a:r>
                  <a:endParaRPr lang="it-IT" sz="2000" b="1" dirty="0"/>
                </a:p>
              </p:txBody>
            </p:sp>
            <p:sp>
              <p:nvSpPr>
                <p:cNvPr id="44" name="CasellaDiTesto 43"/>
                <p:cNvSpPr txBox="1"/>
                <p:nvPr/>
              </p:nvSpPr>
              <p:spPr>
                <a:xfrm>
                  <a:off x="8294369" y="19124491"/>
                  <a:ext cx="1485460" cy="707886"/>
                </a:xfrm>
                <a:prstGeom prst="rect">
                  <a:avLst/>
                </a:prstGeom>
                <a:noFill/>
                <a:ln>
                  <a:noFill/>
                </a:ln>
              </p:spPr>
              <p:txBody>
                <a:bodyPr wrap="square" rtlCol="0">
                  <a:spAutoFit/>
                </a:bodyPr>
                <a:lstStyle/>
                <a:p>
                  <a:pPr algn="ctr"/>
                  <a:r>
                    <a:rPr lang="it-IT" sz="2000" b="1" dirty="0" err="1" smtClean="0"/>
                    <a:t>Response</a:t>
                  </a:r>
                  <a:r>
                    <a:rPr lang="it-IT" sz="2000" b="1" dirty="0" smtClean="0"/>
                    <a:t> </a:t>
                  </a:r>
                  <a:r>
                    <a:rPr lang="it-IT" sz="2000" b="1" dirty="0" err="1" smtClean="0"/>
                    <a:t>evaluation</a:t>
                  </a:r>
                  <a:endParaRPr lang="it-IT" sz="2000" b="1" dirty="0"/>
                </a:p>
              </p:txBody>
            </p:sp>
            <p:sp>
              <p:nvSpPr>
                <p:cNvPr id="45" name="CasellaDiTesto 44"/>
                <p:cNvSpPr txBox="1"/>
                <p:nvPr/>
              </p:nvSpPr>
              <p:spPr>
                <a:xfrm>
                  <a:off x="10353921" y="19128408"/>
                  <a:ext cx="1572365" cy="707886"/>
                </a:xfrm>
                <a:prstGeom prst="rect">
                  <a:avLst/>
                </a:prstGeom>
                <a:noFill/>
                <a:ln>
                  <a:noFill/>
                </a:ln>
              </p:spPr>
              <p:txBody>
                <a:bodyPr wrap="square" rtlCol="0">
                  <a:spAutoFit/>
                </a:bodyPr>
                <a:lstStyle/>
                <a:p>
                  <a:pPr algn="ctr"/>
                  <a:r>
                    <a:rPr lang="it-IT" sz="2000" b="1" dirty="0" err="1" smtClean="0"/>
                    <a:t>Response</a:t>
                  </a:r>
                  <a:r>
                    <a:rPr lang="it-IT" sz="2000" b="1" dirty="0" smtClean="0"/>
                    <a:t> </a:t>
                  </a:r>
                  <a:r>
                    <a:rPr lang="it-IT" sz="2000" b="1" dirty="0" err="1" smtClean="0"/>
                    <a:t>evaluation</a:t>
                  </a:r>
                  <a:endParaRPr lang="it-IT" sz="2000" b="1" dirty="0"/>
                </a:p>
              </p:txBody>
            </p:sp>
          </p:grpSp>
        </p:grpSp>
      </p:grpSp>
      <p:sp>
        <p:nvSpPr>
          <p:cNvPr id="12" name="CasellaDiTesto 11"/>
          <p:cNvSpPr txBox="1"/>
          <p:nvPr/>
        </p:nvSpPr>
        <p:spPr>
          <a:xfrm>
            <a:off x="430484" y="21859302"/>
            <a:ext cx="9183810" cy="523220"/>
          </a:xfrm>
          <a:prstGeom prst="rect">
            <a:avLst/>
          </a:prstGeom>
          <a:noFill/>
        </p:spPr>
        <p:txBody>
          <a:bodyPr wrap="square" rtlCol="0">
            <a:spAutoFit/>
          </a:bodyPr>
          <a:lstStyle/>
          <a:p>
            <a:r>
              <a:rPr lang="it-IT" sz="2800" dirty="0" smtClean="0"/>
              <a:t>Fig.1. </a:t>
            </a:r>
            <a:r>
              <a:rPr lang="it-IT" sz="2800" dirty="0" err="1" smtClean="0"/>
              <a:t>Study</a:t>
            </a:r>
            <a:r>
              <a:rPr lang="it-IT" sz="2800" dirty="0" smtClean="0"/>
              <a:t> </a:t>
            </a:r>
            <a:r>
              <a:rPr lang="it-IT" sz="2800" dirty="0" err="1" smtClean="0"/>
              <a:t>protocol</a:t>
            </a:r>
            <a:endParaRPr lang="it-IT" sz="2800" dirty="0"/>
          </a:p>
        </p:txBody>
      </p:sp>
      <p:grpSp>
        <p:nvGrpSpPr>
          <p:cNvPr id="46" name="Gruppo 45">
            <a:extLst>
              <a:ext uri="{FF2B5EF4-FFF2-40B4-BE49-F238E27FC236}">
                <a16:creationId xmlns:a16="http://schemas.microsoft.com/office/drawing/2014/main" id="{F1FE843B-F846-35EE-CC21-F6C7293A7661}"/>
              </a:ext>
            </a:extLst>
          </p:cNvPr>
          <p:cNvGrpSpPr/>
          <p:nvPr/>
        </p:nvGrpSpPr>
        <p:grpSpPr>
          <a:xfrm>
            <a:off x="1232542" y="33616232"/>
            <a:ext cx="9318700" cy="8087837"/>
            <a:chOff x="163599" y="908720"/>
            <a:chExt cx="4636253" cy="4310715"/>
          </a:xfrm>
        </p:grpSpPr>
        <p:grpSp>
          <p:nvGrpSpPr>
            <p:cNvPr id="47" name="Gruppo 46">
              <a:extLst>
                <a:ext uri="{FF2B5EF4-FFF2-40B4-BE49-F238E27FC236}">
                  <a16:creationId xmlns:a16="http://schemas.microsoft.com/office/drawing/2014/main" id="{AD0B6696-5505-425C-F72C-446156C76B84}"/>
                </a:ext>
              </a:extLst>
            </p:cNvPr>
            <p:cNvGrpSpPr/>
            <p:nvPr/>
          </p:nvGrpSpPr>
          <p:grpSpPr>
            <a:xfrm>
              <a:off x="2840259" y="908720"/>
              <a:ext cx="1959593" cy="4310715"/>
              <a:chOff x="575902" y="1340768"/>
              <a:chExt cx="1959593" cy="4310715"/>
            </a:xfrm>
            <a:solidFill>
              <a:schemeClr val="accent4">
                <a:lumMod val="40000"/>
                <a:lumOff val="60000"/>
              </a:schemeClr>
            </a:solidFill>
          </p:grpSpPr>
          <p:sp>
            <p:nvSpPr>
              <p:cNvPr id="52" name="Rettangolo arrotondato 51"/>
              <p:cNvSpPr/>
              <p:nvPr/>
            </p:nvSpPr>
            <p:spPr bwMode="auto">
              <a:xfrm>
                <a:off x="575902" y="1340768"/>
                <a:ext cx="1959593" cy="648072"/>
              </a:xfrm>
              <a:prstGeom prst="roundRect">
                <a:avLst/>
              </a:prstGeom>
              <a:grp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i="1" u="none" strike="noStrike" cap="none" normalizeH="0" baseline="0" dirty="0" err="1">
                    <a:ln>
                      <a:noFill/>
                    </a:ln>
                    <a:solidFill>
                      <a:schemeClr val="tx1"/>
                    </a:solidFill>
                    <a:effectLst/>
                  </a:rPr>
                  <a:t>Screened</a:t>
                </a:r>
                <a:r>
                  <a:rPr kumimoji="0" lang="it-IT" sz="2400" b="0" i="1" u="none" strike="noStrike" cap="none" normalizeH="0" baseline="0" dirty="0">
                    <a:ln>
                      <a:noFill/>
                    </a:ln>
                    <a:solidFill>
                      <a:schemeClr val="tx1"/>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u="none" strike="noStrike" cap="none" normalizeH="0" baseline="0" dirty="0">
                    <a:ln>
                      <a:noFill/>
                    </a:ln>
                    <a:solidFill>
                      <a:schemeClr val="tx1"/>
                    </a:solidFill>
                    <a:effectLst/>
                  </a:rPr>
                  <a:t>20</a:t>
                </a:r>
              </a:p>
            </p:txBody>
          </p:sp>
          <p:sp>
            <p:nvSpPr>
              <p:cNvPr id="53" name="Rettangolo arrotondato 52"/>
              <p:cNvSpPr/>
              <p:nvPr/>
            </p:nvSpPr>
            <p:spPr bwMode="auto">
              <a:xfrm>
                <a:off x="575902" y="2564904"/>
                <a:ext cx="1959593" cy="648072"/>
              </a:xfrm>
              <a:prstGeom prst="roundRect">
                <a:avLst/>
              </a:prstGeom>
              <a:solidFill>
                <a:schemeClr val="accent3">
                  <a:lumMod val="60000"/>
                  <a:lumOff val="40000"/>
                </a:schemeClr>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i="1" u="none" strike="noStrike" cap="none" normalizeH="0" baseline="0" dirty="0" err="1">
                    <a:ln>
                      <a:noFill/>
                    </a:ln>
                    <a:solidFill>
                      <a:schemeClr val="tx1"/>
                    </a:solidFill>
                    <a:effectLst/>
                  </a:rPr>
                  <a:t>Included</a:t>
                </a:r>
                <a:r>
                  <a:rPr kumimoji="0" lang="it-IT" sz="2400" b="0" i="1" u="none" strike="noStrike" cap="none" normalizeH="0" baseline="0" dirty="0">
                    <a:ln>
                      <a:noFill/>
                    </a:ln>
                    <a:solidFill>
                      <a:schemeClr val="tx1"/>
                    </a:solidFill>
                    <a:effectLst/>
                  </a:rPr>
                  <a:t> &amp; </a:t>
                </a:r>
                <a:r>
                  <a:rPr kumimoji="0" lang="it-IT" sz="2400" b="0" i="1" u="none" strike="noStrike" cap="none" normalizeH="0" baseline="0" dirty="0" err="1">
                    <a:ln>
                      <a:noFill/>
                    </a:ln>
                    <a:solidFill>
                      <a:schemeClr val="tx1"/>
                    </a:solidFill>
                    <a:effectLst/>
                  </a:rPr>
                  <a:t>treated</a:t>
                </a:r>
                <a:r>
                  <a:rPr kumimoji="0" lang="it-IT" sz="2400" b="0" i="1" u="none" strike="noStrike" cap="none" normalizeH="0" baseline="0" dirty="0">
                    <a:ln>
                      <a:noFill/>
                    </a:ln>
                    <a:solidFill>
                      <a:schemeClr val="tx1"/>
                    </a:solidFill>
                    <a:effectLst/>
                  </a:rPr>
                  <a:t> </a:t>
                </a:r>
              </a:p>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u="none" strike="noStrike" cap="none" normalizeH="0" baseline="0" dirty="0">
                    <a:ln>
                      <a:noFill/>
                    </a:ln>
                    <a:solidFill>
                      <a:schemeClr val="tx1"/>
                    </a:solidFill>
                    <a:effectLst/>
                  </a:rPr>
                  <a:t>17</a:t>
                </a:r>
              </a:p>
            </p:txBody>
          </p:sp>
          <p:sp>
            <p:nvSpPr>
              <p:cNvPr id="54" name="Rettangolo arrotondato 53"/>
              <p:cNvSpPr/>
              <p:nvPr/>
            </p:nvSpPr>
            <p:spPr bwMode="auto">
              <a:xfrm>
                <a:off x="575902" y="3779979"/>
                <a:ext cx="1959593" cy="648072"/>
              </a:xfrm>
              <a:prstGeom prst="roundRect">
                <a:avLst/>
              </a:prstGeom>
              <a:grp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i="1" u="none" strike="noStrike" cap="none" normalizeH="0" baseline="0" dirty="0" err="1">
                    <a:ln>
                      <a:noFill/>
                    </a:ln>
                    <a:solidFill>
                      <a:schemeClr val="tx1"/>
                    </a:solidFill>
                    <a:effectLst/>
                  </a:rPr>
                  <a:t>Evaluated</a:t>
                </a:r>
                <a:r>
                  <a:rPr kumimoji="0" lang="it-IT" sz="2400" b="0" i="1" u="none" strike="noStrike" cap="none" normalizeH="0" dirty="0">
                    <a:ln>
                      <a:noFill/>
                    </a:ln>
                    <a:solidFill>
                      <a:schemeClr val="tx1"/>
                    </a:solidFill>
                    <a:effectLst/>
                  </a:rPr>
                  <a:t> </a:t>
                </a:r>
                <a:r>
                  <a:rPr kumimoji="0" lang="it-IT" sz="2400" b="0" i="1" u="none" strike="noStrike" cap="none" normalizeH="0" dirty="0" err="1">
                    <a:ln>
                      <a:noFill/>
                    </a:ln>
                    <a:solidFill>
                      <a:schemeClr val="tx1"/>
                    </a:solidFill>
                    <a:effectLst/>
                  </a:rPr>
                  <a:t>at</a:t>
                </a:r>
                <a:r>
                  <a:rPr kumimoji="0" lang="it-IT" sz="2400" b="0" i="1" u="none" strike="noStrike" cap="none" normalizeH="0" dirty="0">
                    <a:ln>
                      <a:noFill/>
                    </a:ln>
                    <a:solidFill>
                      <a:schemeClr val="tx1"/>
                    </a:solidFill>
                    <a:effectLst/>
                  </a:rPr>
                  <a:t> 6mos</a:t>
                </a:r>
              </a:p>
              <a:p>
                <a:pPr marL="0" marR="0" indent="0" algn="ctr" defTabSz="914400" rtl="0" eaLnBrk="0" fontAlgn="base" latinLnBrk="0" hangingPunct="0">
                  <a:lnSpc>
                    <a:spcPct val="100000"/>
                  </a:lnSpc>
                  <a:spcBef>
                    <a:spcPct val="0"/>
                  </a:spcBef>
                  <a:spcAft>
                    <a:spcPct val="0"/>
                  </a:spcAft>
                  <a:buClrTx/>
                  <a:buSzTx/>
                  <a:buFontTx/>
                  <a:buNone/>
                  <a:tabLst/>
                </a:pPr>
                <a:r>
                  <a:rPr lang="it-IT" sz="2400" baseline="0" dirty="0">
                    <a:solidFill>
                      <a:schemeClr val="tx1"/>
                    </a:solidFill>
                  </a:rPr>
                  <a:t>17</a:t>
                </a:r>
                <a:endParaRPr kumimoji="0" lang="it-IT" sz="2400" i="1" u="none" strike="noStrike" cap="none" normalizeH="0" baseline="0" dirty="0">
                  <a:ln>
                    <a:noFill/>
                  </a:ln>
                  <a:solidFill>
                    <a:schemeClr val="tx1"/>
                  </a:solidFill>
                  <a:effectLst/>
                </a:endParaRPr>
              </a:p>
            </p:txBody>
          </p:sp>
          <p:sp>
            <p:nvSpPr>
              <p:cNvPr id="55" name="Rettangolo arrotondato 54"/>
              <p:cNvSpPr/>
              <p:nvPr/>
            </p:nvSpPr>
            <p:spPr bwMode="auto">
              <a:xfrm>
                <a:off x="575902" y="5003411"/>
                <a:ext cx="1959593" cy="648072"/>
              </a:xfrm>
              <a:prstGeom prst="roundRect">
                <a:avLst/>
              </a:prstGeom>
              <a:grp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i="1" u="none" strike="noStrike" cap="none" normalizeH="0" baseline="0" dirty="0" err="1">
                    <a:ln>
                      <a:noFill/>
                    </a:ln>
                    <a:solidFill>
                      <a:schemeClr val="tx1"/>
                    </a:solidFill>
                    <a:effectLst/>
                  </a:rPr>
                  <a:t>Evaluated</a:t>
                </a:r>
                <a:r>
                  <a:rPr kumimoji="0" lang="it-IT" sz="2400" b="0" i="1" u="none" strike="noStrike" cap="none" normalizeH="0" dirty="0">
                    <a:ln>
                      <a:noFill/>
                    </a:ln>
                    <a:solidFill>
                      <a:schemeClr val="tx1"/>
                    </a:solidFill>
                    <a:effectLst/>
                  </a:rPr>
                  <a:t> </a:t>
                </a:r>
                <a:r>
                  <a:rPr kumimoji="0" lang="it-IT" sz="2400" b="0" i="1" u="none" strike="noStrike" cap="none" normalizeH="0" dirty="0" err="1">
                    <a:ln>
                      <a:noFill/>
                    </a:ln>
                    <a:solidFill>
                      <a:schemeClr val="tx1"/>
                    </a:solidFill>
                    <a:effectLst/>
                  </a:rPr>
                  <a:t>at</a:t>
                </a:r>
                <a:r>
                  <a:rPr kumimoji="0" lang="it-IT" sz="2400" b="0" i="1" u="none" strike="noStrike" cap="none" normalizeH="0" dirty="0">
                    <a:ln>
                      <a:noFill/>
                    </a:ln>
                    <a:solidFill>
                      <a:schemeClr val="tx1"/>
                    </a:solidFill>
                    <a:effectLst/>
                  </a:rPr>
                  <a:t> 12mos</a:t>
                </a:r>
              </a:p>
              <a:p>
                <a:pPr algn="ctr" eaLnBrk="0" hangingPunct="0"/>
                <a:r>
                  <a:rPr lang="it-IT" sz="2400" dirty="0">
                    <a:solidFill>
                      <a:schemeClr val="tx1"/>
                    </a:solidFill>
                  </a:rPr>
                  <a:t>14</a:t>
                </a:r>
              </a:p>
            </p:txBody>
          </p:sp>
          <p:cxnSp>
            <p:nvCxnSpPr>
              <p:cNvPr id="56" name="Connettore 2 55"/>
              <p:cNvCxnSpPr>
                <a:cxnSpLocks/>
                <a:stCxn id="52" idx="2"/>
                <a:endCxn id="53" idx="0"/>
              </p:cNvCxnSpPr>
              <p:nvPr/>
            </p:nvCxnSpPr>
            <p:spPr bwMode="auto">
              <a:xfrm>
                <a:off x="1555699" y="1988840"/>
                <a:ext cx="0" cy="576064"/>
              </a:xfrm>
              <a:prstGeom prst="straightConnector1">
                <a:avLst/>
              </a:prstGeom>
              <a:grpFill/>
              <a:ln w="19050" cap="flat" cmpd="sng" algn="ctr">
                <a:solidFill>
                  <a:schemeClr val="tx2"/>
                </a:solidFill>
                <a:prstDash val="solid"/>
                <a:round/>
                <a:headEnd type="none" w="med" len="med"/>
                <a:tailEnd type="triangle"/>
              </a:ln>
              <a:effectLst/>
            </p:spPr>
          </p:cxnSp>
          <p:cxnSp>
            <p:nvCxnSpPr>
              <p:cNvPr id="57" name="Connettore 2 56"/>
              <p:cNvCxnSpPr>
                <a:cxnSpLocks/>
              </p:cNvCxnSpPr>
              <p:nvPr/>
            </p:nvCxnSpPr>
            <p:spPr bwMode="auto">
              <a:xfrm>
                <a:off x="1493028" y="3212976"/>
                <a:ext cx="0" cy="576064"/>
              </a:xfrm>
              <a:prstGeom prst="straightConnector1">
                <a:avLst/>
              </a:prstGeom>
              <a:grpFill/>
              <a:ln w="19050" cap="flat" cmpd="sng" algn="ctr">
                <a:solidFill>
                  <a:schemeClr val="tx2"/>
                </a:solidFill>
                <a:prstDash val="solid"/>
                <a:round/>
                <a:headEnd type="none" w="med" len="med"/>
                <a:tailEnd type="triangle"/>
              </a:ln>
              <a:effectLst/>
            </p:spPr>
          </p:cxnSp>
          <p:cxnSp>
            <p:nvCxnSpPr>
              <p:cNvPr id="58" name="Connettore 2 57"/>
              <p:cNvCxnSpPr>
                <a:cxnSpLocks/>
              </p:cNvCxnSpPr>
              <p:nvPr/>
            </p:nvCxnSpPr>
            <p:spPr bwMode="auto">
              <a:xfrm>
                <a:off x="1493028" y="4428051"/>
                <a:ext cx="0" cy="576064"/>
              </a:xfrm>
              <a:prstGeom prst="straightConnector1">
                <a:avLst/>
              </a:prstGeom>
              <a:grpFill/>
              <a:ln w="19050" cap="flat" cmpd="sng" algn="ctr">
                <a:solidFill>
                  <a:schemeClr val="tx2"/>
                </a:solidFill>
                <a:prstDash val="solid"/>
                <a:round/>
                <a:headEnd type="none" w="med" len="med"/>
                <a:tailEnd type="triangle"/>
              </a:ln>
              <a:effectLst/>
            </p:spPr>
          </p:cxnSp>
        </p:grpSp>
        <p:cxnSp>
          <p:nvCxnSpPr>
            <p:cNvPr id="48" name="Connettore 2 47"/>
            <p:cNvCxnSpPr>
              <a:cxnSpLocks/>
            </p:cNvCxnSpPr>
            <p:nvPr/>
          </p:nvCxnSpPr>
          <p:spPr bwMode="auto">
            <a:xfrm flipH="1">
              <a:off x="2594848" y="4325197"/>
              <a:ext cx="1162537" cy="0"/>
            </a:xfrm>
            <a:prstGeom prst="straightConnector1">
              <a:avLst/>
            </a:prstGeom>
            <a:solidFill>
              <a:schemeClr val="accent1"/>
            </a:solidFill>
            <a:ln w="19050" cap="flat" cmpd="sng" algn="ctr">
              <a:solidFill>
                <a:schemeClr val="tx2"/>
              </a:solidFill>
              <a:prstDash val="solid"/>
              <a:round/>
              <a:headEnd type="none" w="med" len="med"/>
              <a:tailEnd type="triangle"/>
            </a:ln>
            <a:effectLst/>
          </p:spPr>
        </p:cxnSp>
        <p:sp>
          <p:nvSpPr>
            <p:cNvPr id="49" name="Rettangolo arrotondato 48"/>
            <p:cNvSpPr/>
            <p:nvPr/>
          </p:nvSpPr>
          <p:spPr bwMode="auto">
            <a:xfrm>
              <a:off x="271897" y="1516908"/>
              <a:ext cx="2214654" cy="720080"/>
            </a:xfrm>
            <a:prstGeom prst="roundRect">
              <a:avLst/>
            </a:prstGeom>
            <a:solidFill>
              <a:schemeClr val="accent4">
                <a:lumMod val="40000"/>
                <a:lumOff val="60000"/>
              </a:schemeClr>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it-IT" sz="2400" b="0" i="1" u="none" strike="noStrike" cap="none" normalizeH="0" baseline="0" dirty="0">
                  <a:ln>
                    <a:noFill/>
                  </a:ln>
                  <a:solidFill>
                    <a:schemeClr val="tx1"/>
                  </a:solidFill>
                  <a:effectLst/>
                </a:rPr>
                <a:t>2 Screening </a:t>
              </a:r>
              <a:r>
                <a:rPr kumimoji="0" lang="it-IT" sz="2400" b="0" i="1" u="none" strike="noStrike" cap="none" normalizeH="0" baseline="0" dirty="0" err="1">
                  <a:ln>
                    <a:noFill/>
                  </a:ln>
                  <a:solidFill>
                    <a:schemeClr val="tx1"/>
                  </a:solidFill>
                  <a:effectLst/>
                </a:rPr>
                <a:t>Failure</a:t>
              </a:r>
              <a:endParaRPr kumimoji="0" lang="it-IT" sz="2400" b="0" i="1" u="none" strike="noStrike" cap="none" normalizeH="0" baseline="0" dirty="0">
                <a:ln>
                  <a:noFill/>
                </a:ln>
                <a:solidFill>
                  <a:schemeClr val="tx1"/>
                </a:solidFill>
                <a:effectLst/>
              </a:endParaRPr>
            </a:p>
            <a:p>
              <a:pPr marL="0" marR="0" indent="0" algn="ctr" defTabSz="914400" rtl="0" eaLnBrk="0" fontAlgn="base" latinLnBrk="0" hangingPunct="0">
                <a:lnSpc>
                  <a:spcPct val="100000"/>
                </a:lnSpc>
                <a:spcBef>
                  <a:spcPct val="0"/>
                </a:spcBef>
                <a:spcAft>
                  <a:spcPct val="0"/>
                </a:spcAft>
                <a:buClrTx/>
                <a:buSzTx/>
                <a:buFontTx/>
                <a:buNone/>
                <a:tabLst/>
              </a:pPr>
              <a:r>
                <a:rPr lang="it-IT" sz="2400" dirty="0">
                  <a:solidFill>
                    <a:schemeClr val="tx1"/>
                  </a:solidFill>
                </a:rPr>
                <a:t>1 </a:t>
              </a:r>
              <a:r>
                <a:rPr lang="it-IT" sz="2400" dirty="0" err="1">
                  <a:solidFill>
                    <a:schemeClr val="tx1"/>
                  </a:solidFill>
                </a:rPr>
                <a:t>retired</a:t>
              </a:r>
              <a:r>
                <a:rPr lang="it-IT" sz="2400" dirty="0">
                  <a:solidFill>
                    <a:schemeClr val="tx1"/>
                  </a:solidFill>
                </a:rPr>
                <a:t> </a:t>
              </a:r>
              <a:r>
                <a:rPr lang="it-IT" sz="2400" dirty="0" err="1">
                  <a:solidFill>
                    <a:schemeClr val="tx1"/>
                  </a:solidFill>
                </a:rPr>
                <a:t>consent</a:t>
              </a:r>
              <a:endParaRPr kumimoji="0" lang="it-IT" sz="2400" b="0" i="1" u="none" strike="noStrike" cap="none" normalizeH="0" baseline="0" dirty="0">
                <a:ln>
                  <a:noFill/>
                </a:ln>
                <a:solidFill>
                  <a:schemeClr val="tx1"/>
                </a:solidFill>
                <a:effectLst/>
              </a:endParaRPr>
            </a:p>
          </p:txBody>
        </p:sp>
        <p:sp>
          <p:nvSpPr>
            <p:cNvPr id="50" name="Rettangolo arrotondato 49"/>
            <p:cNvSpPr/>
            <p:nvPr/>
          </p:nvSpPr>
          <p:spPr bwMode="auto">
            <a:xfrm>
              <a:off x="163599" y="3956397"/>
              <a:ext cx="2431249" cy="711689"/>
            </a:xfrm>
            <a:prstGeom prst="roundRect">
              <a:avLst/>
            </a:prstGeom>
            <a:solidFill>
              <a:schemeClr val="accent4">
                <a:lumMod val="40000"/>
                <a:lumOff val="60000"/>
              </a:schemeClr>
            </a:solidFill>
            <a:ln>
              <a:headEnd type="none" w="med" len="med"/>
              <a:tailEnd type="none" w="med" len="med"/>
            </a:ln>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it-IT" sz="2400" dirty="0">
                  <a:solidFill>
                    <a:schemeClr val="tx1"/>
                  </a:solidFill>
                </a:rPr>
                <a:t>2 </a:t>
              </a:r>
              <a:r>
                <a:rPr lang="it-IT" sz="2400" dirty="0" err="1">
                  <a:solidFill>
                    <a:schemeClr val="tx1"/>
                  </a:solidFill>
                </a:rPr>
                <a:t>lost</a:t>
              </a:r>
              <a:r>
                <a:rPr lang="it-IT" sz="2400" dirty="0">
                  <a:solidFill>
                    <a:schemeClr val="tx1"/>
                  </a:solidFill>
                </a:rPr>
                <a:t> FU after </a:t>
              </a:r>
              <a:r>
                <a:rPr lang="it-IT" sz="2400" dirty="0" err="1">
                  <a:solidFill>
                    <a:schemeClr val="tx1"/>
                  </a:solidFill>
                </a:rPr>
                <a:t>mos</a:t>
              </a:r>
              <a:r>
                <a:rPr lang="it-IT" sz="2400" dirty="0">
                  <a:solidFill>
                    <a:schemeClr val="tx1"/>
                  </a:solidFill>
                </a:rPr>
                <a:t> 8 &amp;10  1 </a:t>
              </a:r>
              <a:r>
                <a:rPr lang="it-IT" sz="2400" dirty="0" err="1">
                  <a:solidFill>
                    <a:schemeClr val="tx1"/>
                  </a:solidFill>
                </a:rPr>
                <a:t>worsened</a:t>
              </a:r>
              <a:r>
                <a:rPr lang="it-IT" sz="2400" dirty="0">
                  <a:solidFill>
                    <a:schemeClr val="tx1"/>
                  </a:solidFill>
                </a:rPr>
                <a:t> </a:t>
              </a:r>
              <a:r>
                <a:rPr lang="it-IT" sz="2400" dirty="0" err="1">
                  <a:solidFill>
                    <a:schemeClr val="tx1"/>
                  </a:solidFill>
                </a:rPr>
                <a:t>at</a:t>
              </a:r>
              <a:r>
                <a:rPr lang="it-IT" sz="2400" dirty="0">
                  <a:solidFill>
                    <a:schemeClr val="tx1"/>
                  </a:solidFill>
                </a:rPr>
                <a:t> </a:t>
              </a:r>
              <a:r>
                <a:rPr lang="it-IT" sz="2400" dirty="0" err="1">
                  <a:solidFill>
                    <a:schemeClr val="tx1"/>
                  </a:solidFill>
                </a:rPr>
                <a:t>mos</a:t>
              </a:r>
              <a:r>
                <a:rPr lang="it-IT" sz="2400" dirty="0">
                  <a:solidFill>
                    <a:schemeClr val="tx1"/>
                  </a:solidFill>
                </a:rPr>
                <a:t> 6-&gt;PE</a:t>
              </a:r>
            </a:p>
          </p:txBody>
        </p:sp>
        <p:cxnSp>
          <p:nvCxnSpPr>
            <p:cNvPr id="51" name="Connettore 2 50">
              <a:extLst>
                <a:ext uri="{FF2B5EF4-FFF2-40B4-BE49-F238E27FC236}">
                  <a16:creationId xmlns:a16="http://schemas.microsoft.com/office/drawing/2014/main" id="{D5159556-B0ED-35AC-72AF-6FD4609FC94E}"/>
                </a:ext>
              </a:extLst>
            </p:cNvPr>
            <p:cNvCxnSpPr>
              <a:cxnSpLocks/>
            </p:cNvCxnSpPr>
            <p:nvPr/>
          </p:nvCxnSpPr>
          <p:spPr bwMode="auto">
            <a:xfrm flipH="1">
              <a:off x="2486551" y="1876948"/>
              <a:ext cx="1333505" cy="0"/>
            </a:xfrm>
            <a:prstGeom prst="straightConnector1">
              <a:avLst/>
            </a:prstGeom>
            <a:solidFill>
              <a:schemeClr val="accent1"/>
            </a:solidFill>
            <a:ln w="19050" cap="flat" cmpd="sng" algn="ctr">
              <a:solidFill>
                <a:schemeClr val="tx2"/>
              </a:solidFill>
              <a:prstDash val="solid"/>
              <a:round/>
              <a:headEnd type="none" w="med" len="med"/>
              <a:tailEnd type="triangle"/>
            </a:ln>
            <a:effectLst/>
          </p:spPr>
        </p:cxnSp>
      </p:grpSp>
      <p:graphicFrame>
        <p:nvGraphicFramePr>
          <p:cNvPr id="16" name="Tabella 15"/>
          <p:cNvGraphicFramePr>
            <a:graphicFrameLocks noGrp="1"/>
          </p:cNvGraphicFramePr>
          <p:nvPr>
            <p:extLst>
              <p:ext uri="{D42A27DB-BD31-4B8C-83A1-F6EECF244321}">
                <p14:modId xmlns:p14="http://schemas.microsoft.com/office/powerpoint/2010/main" val="3349193226"/>
              </p:ext>
            </p:extLst>
          </p:nvPr>
        </p:nvGraphicFramePr>
        <p:xfrm>
          <a:off x="14467340" y="6991207"/>
          <a:ext cx="9275567" cy="6890283"/>
        </p:xfrm>
        <a:graphic>
          <a:graphicData uri="http://schemas.openxmlformats.org/drawingml/2006/table">
            <a:tbl>
              <a:tblPr firstRow="1" firstCol="1" bandRow="1">
                <a:tableStyleId>{5C22544A-7EE6-4342-B048-85BDC9FD1C3A}</a:tableStyleId>
              </a:tblPr>
              <a:tblGrid>
                <a:gridCol w="4149560">
                  <a:extLst>
                    <a:ext uri="{9D8B030D-6E8A-4147-A177-3AD203B41FA5}">
                      <a16:colId xmlns:a16="http://schemas.microsoft.com/office/drawing/2014/main" val="3124393567"/>
                    </a:ext>
                  </a:extLst>
                </a:gridCol>
                <a:gridCol w="1706746">
                  <a:extLst>
                    <a:ext uri="{9D8B030D-6E8A-4147-A177-3AD203B41FA5}">
                      <a16:colId xmlns:a16="http://schemas.microsoft.com/office/drawing/2014/main" val="4031151364"/>
                    </a:ext>
                  </a:extLst>
                </a:gridCol>
                <a:gridCol w="686300">
                  <a:extLst>
                    <a:ext uri="{9D8B030D-6E8A-4147-A177-3AD203B41FA5}">
                      <a16:colId xmlns:a16="http://schemas.microsoft.com/office/drawing/2014/main" val="951164886"/>
                    </a:ext>
                  </a:extLst>
                </a:gridCol>
                <a:gridCol w="686300">
                  <a:extLst>
                    <a:ext uri="{9D8B030D-6E8A-4147-A177-3AD203B41FA5}">
                      <a16:colId xmlns:a16="http://schemas.microsoft.com/office/drawing/2014/main" val="3087275940"/>
                    </a:ext>
                  </a:extLst>
                </a:gridCol>
                <a:gridCol w="871203">
                  <a:extLst>
                    <a:ext uri="{9D8B030D-6E8A-4147-A177-3AD203B41FA5}">
                      <a16:colId xmlns:a16="http://schemas.microsoft.com/office/drawing/2014/main" val="770282693"/>
                    </a:ext>
                  </a:extLst>
                </a:gridCol>
                <a:gridCol w="1175458">
                  <a:extLst>
                    <a:ext uri="{9D8B030D-6E8A-4147-A177-3AD203B41FA5}">
                      <a16:colId xmlns:a16="http://schemas.microsoft.com/office/drawing/2014/main" val="643165049"/>
                    </a:ext>
                  </a:extLst>
                </a:gridCol>
              </a:tblGrid>
              <a:tr h="573260">
                <a:tc gridSpan="6">
                  <a:txBody>
                    <a:bodyPr/>
                    <a:lstStyle/>
                    <a:p>
                      <a:pPr algn="ctr">
                        <a:lnSpc>
                          <a:spcPct val="107000"/>
                        </a:lnSpc>
                        <a:spcAft>
                          <a:spcPts val="600"/>
                        </a:spcAft>
                      </a:pPr>
                      <a:r>
                        <a:rPr lang="en-GB" sz="2000" dirty="0" smtClean="0">
                          <a:solidFill>
                            <a:schemeClr val="tx1"/>
                          </a:solidFill>
                          <a:effectLst/>
                        </a:rPr>
                        <a:t>Table 1. Patients </a:t>
                      </a:r>
                      <a:r>
                        <a:rPr lang="en-GB" sz="2000" dirty="0">
                          <a:solidFill>
                            <a:schemeClr val="tx1"/>
                          </a:solidFill>
                          <a:effectLst/>
                        </a:rPr>
                        <a:t>improved at 6-month (primary outcome)</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40000"/>
                        <a:lumOff val="6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4244773728"/>
                  </a:ext>
                </a:extLst>
              </a:tr>
              <a:tr h="351631">
                <a:tc>
                  <a:txBody>
                    <a:bodyPr/>
                    <a:lstStyle/>
                    <a:p>
                      <a:pPr>
                        <a:lnSpc>
                          <a:spcPct val="107000"/>
                        </a:lnSpc>
                        <a:spcAft>
                          <a:spcPts val="800"/>
                        </a:spcAft>
                      </a:pPr>
                      <a:r>
                        <a:rPr lang="en-GB" sz="2000" b="0" dirty="0">
                          <a:solidFill>
                            <a:schemeClr val="tx1"/>
                          </a:solidFill>
                          <a:effectLst/>
                        </a:rPr>
                        <a:t>Improved/treated</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a:txBody>
                    <a:bodyPr/>
                    <a:lstStyle/>
                    <a:p>
                      <a:pPr algn="ctr">
                        <a:lnSpc>
                          <a:spcPct val="107000"/>
                        </a:lnSpc>
                        <a:spcAft>
                          <a:spcPts val="800"/>
                        </a:spcAft>
                      </a:pPr>
                      <a:r>
                        <a:rPr lang="en-GB" sz="2000" b="0" dirty="0">
                          <a:solidFill>
                            <a:schemeClr val="tx1"/>
                          </a:solidFill>
                          <a:effectLst/>
                        </a:rPr>
                        <a:t>%</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gridSpan="2">
                  <a:txBody>
                    <a:bodyPr/>
                    <a:lstStyle/>
                    <a:p>
                      <a:pPr algn="ctr">
                        <a:lnSpc>
                          <a:spcPct val="107000"/>
                        </a:lnSpc>
                        <a:spcAft>
                          <a:spcPts val="800"/>
                        </a:spcAft>
                      </a:pPr>
                      <a:r>
                        <a:rPr lang="en-GB" sz="2000" b="0" dirty="0">
                          <a:solidFill>
                            <a:schemeClr val="tx1"/>
                          </a:solidFill>
                          <a:effectLst/>
                        </a:rPr>
                        <a:t>95% CI</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tc gridSpan="2">
                  <a:txBody>
                    <a:bodyPr/>
                    <a:lstStyle/>
                    <a:p>
                      <a:pPr algn="ctr">
                        <a:lnSpc>
                          <a:spcPct val="107000"/>
                        </a:lnSpc>
                        <a:spcAft>
                          <a:spcPts val="800"/>
                        </a:spcAft>
                      </a:pPr>
                      <a:r>
                        <a:rPr lang="en-GB" sz="2000" dirty="0">
                          <a:solidFill>
                            <a:schemeClr val="tx1"/>
                          </a:solidFill>
                          <a:effectLst/>
                        </a:rPr>
                        <a:t>p-value*</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extLst>
                  <a:ext uri="{0D108BD9-81ED-4DB2-BD59-A6C34878D82A}">
                    <a16:rowId xmlns:a16="http://schemas.microsoft.com/office/drawing/2014/main" val="4237787634"/>
                  </a:ext>
                </a:extLst>
              </a:tr>
              <a:tr h="694189">
                <a:tc>
                  <a:txBody>
                    <a:bodyPr/>
                    <a:lstStyle/>
                    <a:p>
                      <a:pPr>
                        <a:lnSpc>
                          <a:spcPct val="107000"/>
                        </a:lnSpc>
                        <a:spcAft>
                          <a:spcPts val="800"/>
                        </a:spcAft>
                      </a:pPr>
                      <a:r>
                        <a:rPr lang="en-GB" sz="2000" b="0" dirty="0">
                          <a:solidFill>
                            <a:schemeClr val="tx1"/>
                          </a:solidFill>
                          <a:effectLst/>
                        </a:rPr>
                        <a:t>13/17 (2 MRC or 1 INCAT or 4 RODs)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a:txBody>
                    <a:bodyPr/>
                    <a:lstStyle/>
                    <a:p>
                      <a:pPr algn="ctr">
                        <a:lnSpc>
                          <a:spcPct val="107000"/>
                        </a:lnSpc>
                        <a:spcAft>
                          <a:spcPts val="800"/>
                        </a:spcAft>
                      </a:pPr>
                      <a:r>
                        <a:rPr lang="en-GB" sz="2000" b="0" dirty="0">
                          <a:solidFill>
                            <a:schemeClr val="tx1"/>
                          </a:solidFill>
                          <a:effectLst/>
                        </a:rPr>
                        <a:t>76.5</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gridSpan="2">
                  <a:txBody>
                    <a:bodyPr/>
                    <a:lstStyle/>
                    <a:p>
                      <a:pPr algn="ctr">
                        <a:lnSpc>
                          <a:spcPct val="107000"/>
                        </a:lnSpc>
                        <a:spcAft>
                          <a:spcPts val="800"/>
                        </a:spcAft>
                      </a:pPr>
                      <a:r>
                        <a:rPr lang="en-GB" sz="2000" b="0" dirty="0">
                          <a:solidFill>
                            <a:schemeClr val="tx1"/>
                          </a:solidFill>
                          <a:effectLst/>
                        </a:rPr>
                        <a:t>50.1-93.2</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hMerge="1">
                  <a:txBody>
                    <a:bodyPr/>
                    <a:lstStyle/>
                    <a:p>
                      <a:endParaRPr lang="it-IT"/>
                    </a:p>
                  </a:txBody>
                  <a:tcPr/>
                </a:tc>
                <a:tc gridSpan="2">
                  <a:txBody>
                    <a:bodyPr/>
                    <a:lstStyle/>
                    <a:p>
                      <a:pPr algn="ctr">
                        <a:lnSpc>
                          <a:spcPct val="107000"/>
                        </a:lnSpc>
                        <a:spcAft>
                          <a:spcPts val="800"/>
                        </a:spcAft>
                      </a:pPr>
                      <a:r>
                        <a:rPr lang="en-GB" sz="2000" dirty="0">
                          <a:solidFill>
                            <a:schemeClr val="tx1"/>
                          </a:solidFill>
                          <a:effectLst/>
                        </a:rPr>
                        <a:t>&lt;0.0001</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hMerge="1">
                  <a:txBody>
                    <a:bodyPr/>
                    <a:lstStyle/>
                    <a:p>
                      <a:endParaRPr lang="it-IT"/>
                    </a:p>
                  </a:txBody>
                  <a:tcPr/>
                </a:tc>
                <a:extLst>
                  <a:ext uri="{0D108BD9-81ED-4DB2-BD59-A6C34878D82A}">
                    <a16:rowId xmlns:a16="http://schemas.microsoft.com/office/drawing/2014/main" val="2287287599"/>
                  </a:ext>
                </a:extLst>
              </a:tr>
              <a:tr h="694189">
                <a:tc>
                  <a:txBody>
                    <a:bodyPr/>
                    <a:lstStyle/>
                    <a:p>
                      <a:pPr>
                        <a:lnSpc>
                          <a:spcPct val="107000"/>
                        </a:lnSpc>
                        <a:spcAft>
                          <a:spcPts val="800"/>
                        </a:spcAft>
                      </a:pPr>
                      <a:r>
                        <a:rPr lang="en-GB" sz="2000" b="0" dirty="0">
                          <a:solidFill>
                            <a:schemeClr val="tx1"/>
                          </a:solidFill>
                          <a:effectLst/>
                        </a:rPr>
                        <a:t>10/17 (4 MRC or 1 INCAT or 4 RODs)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a:txBody>
                    <a:bodyPr/>
                    <a:lstStyle/>
                    <a:p>
                      <a:pPr algn="ctr">
                        <a:lnSpc>
                          <a:spcPct val="107000"/>
                        </a:lnSpc>
                        <a:spcAft>
                          <a:spcPts val="800"/>
                        </a:spcAft>
                      </a:pPr>
                      <a:r>
                        <a:rPr lang="en-GB" sz="2000" b="0" dirty="0">
                          <a:solidFill>
                            <a:schemeClr val="tx1"/>
                          </a:solidFill>
                          <a:effectLst/>
                        </a:rPr>
                        <a:t>58.8</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gridSpan="2">
                  <a:txBody>
                    <a:bodyPr/>
                    <a:lstStyle/>
                    <a:p>
                      <a:pPr algn="ctr">
                        <a:lnSpc>
                          <a:spcPct val="107000"/>
                        </a:lnSpc>
                        <a:spcAft>
                          <a:spcPts val="800"/>
                        </a:spcAft>
                      </a:pPr>
                      <a:r>
                        <a:rPr lang="en-GB" sz="2000" b="0" dirty="0">
                          <a:solidFill>
                            <a:schemeClr val="tx1"/>
                          </a:solidFill>
                          <a:effectLst/>
                        </a:rPr>
                        <a:t>32.9-81.6</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tc gridSpan="2">
                  <a:txBody>
                    <a:bodyPr/>
                    <a:lstStyle/>
                    <a:p>
                      <a:pPr algn="ctr">
                        <a:lnSpc>
                          <a:spcPct val="107000"/>
                        </a:lnSpc>
                        <a:spcAft>
                          <a:spcPts val="800"/>
                        </a:spcAft>
                      </a:pPr>
                      <a:r>
                        <a:rPr lang="en-GB" sz="2000" dirty="0">
                          <a:solidFill>
                            <a:schemeClr val="tx1"/>
                          </a:solidFill>
                          <a:effectLst/>
                        </a:rPr>
                        <a:t>0.0095</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extLst>
                  <a:ext uri="{0D108BD9-81ED-4DB2-BD59-A6C34878D82A}">
                    <a16:rowId xmlns:a16="http://schemas.microsoft.com/office/drawing/2014/main" val="3187576268"/>
                  </a:ext>
                </a:extLst>
              </a:tr>
              <a:tr h="416480">
                <a:tc gridSpan="6">
                  <a:txBody>
                    <a:bodyPr/>
                    <a:lstStyle/>
                    <a:p>
                      <a:pPr>
                        <a:lnSpc>
                          <a:spcPct val="107000"/>
                        </a:lnSpc>
                        <a:spcAft>
                          <a:spcPts val="600"/>
                        </a:spcAft>
                        <a:tabLst>
                          <a:tab pos="4951095" algn="l"/>
                        </a:tabLst>
                      </a:pPr>
                      <a:r>
                        <a:rPr lang="en-GB" sz="2000" b="0" dirty="0">
                          <a:solidFill>
                            <a:schemeClr val="tx1"/>
                          </a:solidFill>
                          <a:effectLst/>
                        </a:rPr>
                        <a:t>Patients improved at 6-month compared to baseline in each score</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441715270"/>
                  </a:ext>
                </a:extLst>
              </a:tr>
              <a:tr h="1043941">
                <a:tc gridSpan="3">
                  <a:txBody>
                    <a:bodyPr/>
                    <a:lstStyle/>
                    <a:p>
                      <a:pPr>
                        <a:lnSpc>
                          <a:spcPct val="107000"/>
                        </a:lnSpc>
                        <a:spcAft>
                          <a:spcPts val="800"/>
                        </a:spcAft>
                        <a:tabLst>
                          <a:tab pos="4951095" algn="l"/>
                        </a:tabLst>
                      </a:pPr>
                      <a:r>
                        <a:rPr lang="en-GB" sz="2000" b="0" dirty="0">
                          <a:solidFill>
                            <a:schemeClr val="tx1"/>
                          </a:solidFill>
                          <a:effectLst/>
                        </a:rPr>
                        <a:t>Scales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800"/>
                        </a:spcAft>
                        <a:tabLst>
                          <a:tab pos="4951095" algn="l"/>
                        </a:tabLst>
                      </a:pPr>
                      <a:r>
                        <a:rPr lang="en-GB" sz="2000" dirty="0">
                          <a:solidFill>
                            <a:schemeClr val="tx1"/>
                          </a:solidFill>
                          <a:effectLst/>
                        </a:rPr>
                        <a:t>improved</a:t>
                      </a:r>
                      <a:r>
                        <a:rPr lang="en-GB" sz="2000" dirty="0" smtClean="0">
                          <a:solidFill>
                            <a:schemeClr val="tx1"/>
                          </a:solidFill>
                          <a:effectLst/>
                        </a:rPr>
                        <a:t>/</a:t>
                      </a:r>
                    </a:p>
                    <a:p>
                      <a:pPr algn="ctr">
                        <a:lnSpc>
                          <a:spcPct val="107000"/>
                        </a:lnSpc>
                        <a:spcAft>
                          <a:spcPts val="800"/>
                        </a:spcAft>
                        <a:tabLst>
                          <a:tab pos="4951095" algn="l"/>
                        </a:tabLst>
                      </a:pPr>
                      <a:r>
                        <a:rPr lang="en-GB" sz="2000" dirty="0" smtClean="0">
                          <a:solidFill>
                            <a:schemeClr val="tx1"/>
                          </a:solidFill>
                          <a:effectLst/>
                        </a:rPr>
                        <a:t>treated</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a:txBody>
                    <a:bodyPr/>
                    <a:lstStyle/>
                    <a:p>
                      <a:pPr algn="ctr">
                        <a:lnSpc>
                          <a:spcPct val="107000"/>
                        </a:lnSpc>
                        <a:spcAft>
                          <a:spcPts val="800"/>
                        </a:spcAft>
                        <a:tabLst>
                          <a:tab pos="4951095" algn="l"/>
                        </a:tabLst>
                      </a:pPr>
                      <a:r>
                        <a:rPr lang="en-GB" sz="2000" dirty="0">
                          <a:solidFill>
                            <a:schemeClr val="tx1"/>
                          </a:solidFill>
                          <a:effectLst/>
                        </a:rPr>
                        <a:t>% improved</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3014006617"/>
                  </a:ext>
                </a:extLst>
              </a:tr>
              <a:tr h="344439">
                <a:tc gridSpan="3">
                  <a:txBody>
                    <a:bodyPr/>
                    <a:lstStyle/>
                    <a:p>
                      <a:pPr>
                        <a:lnSpc>
                          <a:spcPct val="107000"/>
                        </a:lnSpc>
                        <a:spcAft>
                          <a:spcPts val="600"/>
                        </a:spcAft>
                        <a:tabLst>
                          <a:tab pos="4951095" algn="l"/>
                        </a:tabLst>
                      </a:pPr>
                      <a:r>
                        <a:rPr lang="en-GB" sz="2000" b="0" dirty="0">
                          <a:solidFill>
                            <a:schemeClr val="tx1"/>
                          </a:solidFill>
                          <a:effectLst/>
                        </a:rPr>
                        <a:t>INCAT </a:t>
                      </a:r>
                      <a:r>
                        <a:rPr lang="en-GB" sz="2000" b="0" u="sng" dirty="0">
                          <a:solidFill>
                            <a:schemeClr val="tx1"/>
                          </a:solidFill>
                          <a:effectLst/>
                        </a:rPr>
                        <a:t>&lt;</a:t>
                      </a:r>
                      <a:r>
                        <a:rPr lang="en-GB" sz="2000" b="0" dirty="0">
                          <a:solidFill>
                            <a:schemeClr val="tx1"/>
                          </a:solidFill>
                          <a:effectLst/>
                        </a:rPr>
                        <a:t> 1 point</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7/17</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41.2</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360189460"/>
                  </a:ext>
                </a:extLst>
              </a:tr>
              <a:tr h="344439">
                <a:tc gridSpan="3">
                  <a:txBody>
                    <a:bodyPr/>
                    <a:lstStyle/>
                    <a:p>
                      <a:pPr>
                        <a:lnSpc>
                          <a:spcPct val="107000"/>
                        </a:lnSpc>
                        <a:spcAft>
                          <a:spcPts val="600"/>
                        </a:spcAft>
                        <a:tabLst>
                          <a:tab pos="4951095" algn="l"/>
                        </a:tabLst>
                      </a:pPr>
                      <a:r>
                        <a:rPr lang="en-GB" sz="2000" b="0" dirty="0">
                          <a:solidFill>
                            <a:schemeClr val="tx1"/>
                          </a:solidFill>
                          <a:effectLst/>
                        </a:rPr>
                        <a:t>RODS </a:t>
                      </a:r>
                      <a:r>
                        <a:rPr lang="en-GB" sz="2000" b="0" u="sng" dirty="0">
                          <a:solidFill>
                            <a:schemeClr val="tx1"/>
                          </a:solidFill>
                          <a:effectLst/>
                        </a:rPr>
                        <a:t>&gt;</a:t>
                      </a:r>
                      <a:r>
                        <a:rPr lang="en-GB" sz="2000" b="0" dirty="0">
                          <a:solidFill>
                            <a:schemeClr val="tx1"/>
                          </a:solidFill>
                          <a:effectLst/>
                        </a:rPr>
                        <a:t> 4 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7/17</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41.2</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3040579622"/>
                  </a:ext>
                </a:extLst>
              </a:tr>
              <a:tr h="345146">
                <a:tc gridSpan="3">
                  <a:txBody>
                    <a:bodyPr/>
                    <a:lstStyle/>
                    <a:p>
                      <a:pPr>
                        <a:lnSpc>
                          <a:spcPct val="107000"/>
                        </a:lnSpc>
                        <a:spcAft>
                          <a:spcPts val="600"/>
                        </a:spcAft>
                        <a:tabLst>
                          <a:tab pos="4951095" algn="l"/>
                        </a:tabLst>
                      </a:pPr>
                      <a:r>
                        <a:rPr lang="en-GB" sz="2000" b="0" dirty="0">
                          <a:solidFill>
                            <a:schemeClr val="tx1"/>
                          </a:solidFill>
                          <a:effectLst/>
                        </a:rPr>
                        <a:t>MRC </a:t>
                      </a:r>
                      <a:r>
                        <a:rPr lang="en-GB" sz="2000" b="0" u="sng" dirty="0">
                          <a:solidFill>
                            <a:schemeClr val="tx1"/>
                          </a:solidFill>
                          <a:effectLst/>
                        </a:rPr>
                        <a:t>&gt;</a:t>
                      </a:r>
                      <a:r>
                        <a:rPr lang="en-GB" sz="2000" b="0" dirty="0">
                          <a:solidFill>
                            <a:schemeClr val="tx1"/>
                          </a:solidFill>
                          <a:effectLst/>
                        </a:rPr>
                        <a:t> 2 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9/16</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56.3</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1306077827"/>
                  </a:ext>
                </a:extLst>
              </a:tr>
              <a:tr h="344439">
                <a:tc gridSpan="3">
                  <a:txBody>
                    <a:bodyPr/>
                    <a:lstStyle/>
                    <a:p>
                      <a:pPr>
                        <a:lnSpc>
                          <a:spcPct val="107000"/>
                        </a:lnSpc>
                        <a:spcAft>
                          <a:spcPts val="600"/>
                        </a:spcAft>
                        <a:tabLst>
                          <a:tab pos="4951095" algn="l"/>
                        </a:tabLst>
                      </a:pPr>
                      <a:r>
                        <a:rPr lang="en-GB" sz="2000" b="0" dirty="0">
                          <a:solidFill>
                            <a:schemeClr val="tx1"/>
                          </a:solidFill>
                          <a:effectLst/>
                        </a:rPr>
                        <a:t>MRC </a:t>
                      </a:r>
                      <a:r>
                        <a:rPr lang="en-GB" sz="2000" b="0" u="sng" dirty="0">
                          <a:solidFill>
                            <a:schemeClr val="tx1"/>
                          </a:solidFill>
                          <a:effectLst/>
                        </a:rPr>
                        <a:t>&gt;</a:t>
                      </a:r>
                      <a:r>
                        <a:rPr lang="en-GB" sz="2000" b="0" dirty="0">
                          <a:solidFill>
                            <a:schemeClr val="tx1"/>
                          </a:solidFill>
                          <a:effectLst/>
                        </a:rPr>
                        <a:t> 4 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4/16</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25.0</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1425072651"/>
                  </a:ext>
                </a:extLst>
              </a:tr>
              <a:tr h="694189">
                <a:tc gridSpan="3">
                  <a:txBody>
                    <a:bodyPr/>
                    <a:lstStyle/>
                    <a:p>
                      <a:pPr>
                        <a:lnSpc>
                          <a:spcPct val="107000"/>
                        </a:lnSpc>
                        <a:spcAft>
                          <a:spcPts val="600"/>
                        </a:spcAft>
                        <a:tabLst>
                          <a:tab pos="4951095" algn="l"/>
                        </a:tabLst>
                      </a:pPr>
                      <a:r>
                        <a:rPr lang="en-GB" sz="2000" b="0" dirty="0">
                          <a:solidFill>
                            <a:schemeClr val="tx1"/>
                          </a:solidFill>
                          <a:effectLst/>
                        </a:rPr>
                        <a:t>20% improved in at least one among MCV, DL, p or d CMAP </a:t>
                      </a:r>
                      <a:r>
                        <a:rPr lang="en-GB" sz="2000" b="0" u="sng" dirty="0">
                          <a:solidFill>
                            <a:schemeClr val="tx1"/>
                          </a:solidFill>
                          <a:effectLst/>
                        </a:rPr>
                        <a:t>in at least</a:t>
                      </a:r>
                      <a:r>
                        <a:rPr lang="en-GB" sz="2000" b="0" dirty="0">
                          <a:solidFill>
                            <a:schemeClr val="tx1"/>
                          </a:solidFill>
                          <a:effectLst/>
                        </a:rPr>
                        <a:t> 2 nerves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6/15§</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40.0</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1629980413"/>
                  </a:ext>
                </a:extLst>
              </a:tr>
              <a:tr h="1043941">
                <a:tc gridSpan="3">
                  <a:txBody>
                    <a:bodyPr/>
                    <a:lstStyle/>
                    <a:p>
                      <a:pPr>
                        <a:lnSpc>
                          <a:spcPct val="107000"/>
                        </a:lnSpc>
                        <a:spcAft>
                          <a:spcPts val="600"/>
                        </a:spcAft>
                        <a:tabLst>
                          <a:tab pos="4951095" algn="l"/>
                        </a:tabLst>
                      </a:pPr>
                      <a:r>
                        <a:rPr lang="en-GB" sz="2000" b="0" dirty="0">
                          <a:solidFill>
                            <a:schemeClr val="tx1"/>
                          </a:solidFill>
                          <a:effectLst/>
                        </a:rPr>
                        <a:t>Minimal clinically important difference in at least one among Mean </a:t>
                      </a:r>
                      <a:r>
                        <a:rPr lang="en-GB" sz="2000" b="0" dirty="0" err="1">
                          <a:solidFill>
                            <a:schemeClr val="tx1"/>
                          </a:solidFill>
                          <a:effectLst/>
                        </a:rPr>
                        <a:t>CMAPd</a:t>
                      </a:r>
                      <a:r>
                        <a:rPr lang="en-GB" sz="2000" b="0" dirty="0">
                          <a:solidFill>
                            <a:schemeClr val="tx1"/>
                          </a:solidFill>
                          <a:effectLst/>
                        </a:rPr>
                        <a:t>, mean MCV, CB, </a:t>
                      </a:r>
                      <a:r>
                        <a:rPr lang="en-GB" sz="2000" b="0" dirty="0" err="1">
                          <a:solidFill>
                            <a:schemeClr val="tx1"/>
                          </a:solidFill>
                          <a:effectLst/>
                        </a:rPr>
                        <a:t>CMAPd</a:t>
                      </a:r>
                      <a:r>
                        <a:rPr lang="en-GB" sz="2000" b="0" dirty="0">
                          <a:solidFill>
                            <a:schemeClr val="tx1"/>
                          </a:solidFill>
                          <a:effectLst/>
                        </a:rPr>
                        <a:t> of one affected nerve</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gridSpan="2">
                  <a:txBody>
                    <a:bodyPr/>
                    <a:lstStyle/>
                    <a:p>
                      <a:pPr algn="ctr">
                        <a:lnSpc>
                          <a:spcPct val="107000"/>
                        </a:lnSpc>
                        <a:spcAft>
                          <a:spcPts val="600"/>
                        </a:spcAft>
                        <a:tabLst>
                          <a:tab pos="4951095" algn="l"/>
                        </a:tabLst>
                      </a:pPr>
                      <a:r>
                        <a:rPr lang="en-GB" sz="2000" dirty="0">
                          <a:solidFill>
                            <a:schemeClr val="tx1"/>
                          </a:solidFill>
                          <a:effectLst/>
                        </a:rPr>
                        <a:t>11/15§</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a:txBody>
                    <a:bodyPr/>
                    <a:lstStyle/>
                    <a:p>
                      <a:pPr algn="ctr">
                        <a:lnSpc>
                          <a:spcPct val="107000"/>
                        </a:lnSpc>
                        <a:spcAft>
                          <a:spcPts val="600"/>
                        </a:spcAft>
                        <a:tabLst>
                          <a:tab pos="4951095" algn="l"/>
                        </a:tabLst>
                      </a:pPr>
                      <a:r>
                        <a:rPr lang="en-GB" sz="2000" dirty="0">
                          <a:solidFill>
                            <a:schemeClr val="tx1"/>
                          </a:solidFill>
                          <a:effectLst/>
                        </a:rPr>
                        <a:t>73.3</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2802907167"/>
                  </a:ext>
                </a:extLst>
              </a:tr>
            </a:tbl>
          </a:graphicData>
        </a:graphic>
      </p:graphicFrame>
      <p:graphicFrame>
        <p:nvGraphicFramePr>
          <p:cNvPr id="17" name="Tabella 16"/>
          <p:cNvGraphicFramePr>
            <a:graphicFrameLocks noGrp="1"/>
          </p:cNvGraphicFramePr>
          <p:nvPr>
            <p:extLst>
              <p:ext uri="{D42A27DB-BD31-4B8C-83A1-F6EECF244321}">
                <p14:modId xmlns:p14="http://schemas.microsoft.com/office/powerpoint/2010/main" val="2105157901"/>
              </p:ext>
            </p:extLst>
          </p:nvPr>
        </p:nvGraphicFramePr>
        <p:xfrm>
          <a:off x="24100034" y="6935348"/>
          <a:ext cx="9275566" cy="7395133"/>
        </p:xfrm>
        <a:graphic>
          <a:graphicData uri="http://schemas.openxmlformats.org/drawingml/2006/table">
            <a:tbl>
              <a:tblPr firstRow="1" firstCol="1" bandRow="1">
                <a:tableStyleId>{5C22544A-7EE6-4342-B048-85BDC9FD1C3A}</a:tableStyleId>
              </a:tblPr>
              <a:tblGrid>
                <a:gridCol w="4417946">
                  <a:extLst>
                    <a:ext uri="{9D8B030D-6E8A-4147-A177-3AD203B41FA5}">
                      <a16:colId xmlns:a16="http://schemas.microsoft.com/office/drawing/2014/main" val="3699203241"/>
                    </a:ext>
                  </a:extLst>
                </a:gridCol>
                <a:gridCol w="1229147">
                  <a:extLst>
                    <a:ext uri="{9D8B030D-6E8A-4147-A177-3AD203B41FA5}">
                      <a16:colId xmlns:a16="http://schemas.microsoft.com/office/drawing/2014/main" val="3678363012"/>
                    </a:ext>
                  </a:extLst>
                </a:gridCol>
                <a:gridCol w="459369">
                  <a:extLst>
                    <a:ext uri="{9D8B030D-6E8A-4147-A177-3AD203B41FA5}">
                      <a16:colId xmlns:a16="http://schemas.microsoft.com/office/drawing/2014/main" val="2081135849"/>
                    </a:ext>
                  </a:extLst>
                </a:gridCol>
                <a:gridCol w="1502896">
                  <a:extLst>
                    <a:ext uri="{9D8B030D-6E8A-4147-A177-3AD203B41FA5}">
                      <a16:colId xmlns:a16="http://schemas.microsoft.com/office/drawing/2014/main" val="3197156265"/>
                    </a:ext>
                  </a:extLst>
                </a:gridCol>
                <a:gridCol w="148799">
                  <a:extLst>
                    <a:ext uri="{9D8B030D-6E8A-4147-A177-3AD203B41FA5}">
                      <a16:colId xmlns:a16="http://schemas.microsoft.com/office/drawing/2014/main" val="1199380432"/>
                    </a:ext>
                  </a:extLst>
                </a:gridCol>
                <a:gridCol w="1517409">
                  <a:extLst>
                    <a:ext uri="{9D8B030D-6E8A-4147-A177-3AD203B41FA5}">
                      <a16:colId xmlns:a16="http://schemas.microsoft.com/office/drawing/2014/main" val="2390965510"/>
                    </a:ext>
                  </a:extLst>
                </a:gridCol>
              </a:tblGrid>
              <a:tr h="633897">
                <a:tc gridSpan="6">
                  <a:txBody>
                    <a:bodyPr/>
                    <a:lstStyle/>
                    <a:p>
                      <a:pPr algn="ctr">
                        <a:lnSpc>
                          <a:spcPct val="107000"/>
                        </a:lnSpc>
                        <a:spcAft>
                          <a:spcPts val="600"/>
                        </a:spcAft>
                        <a:tabLst>
                          <a:tab pos="4951095" algn="l"/>
                        </a:tabLst>
                      </a:pPr>
                      <a:r>
                        <a:rPr lang="en-GB" sz="2000" dirty="0" smtClean="0">
                          <a:solidFill>
                            <a:schemeClr val="tx1"/>
                          </a:solidFill>
                          <a:effectLst/>
                        </a:rPr>
                        <a:t>Table 2. Patients </a:t>
                      </a:r>
                      <a:r>
                        <a:rPr lang="en-GB" sz="2000" dirty="0">
                          <a:solidFill>
                            <a:schemeClr val="tx1"/>
                          </a:solidFill>
                          <a:effectLst/>
                        </a:rPr>
                        <a:t>improved at 12-month (secondary outcome)</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40000"/>
                        <a:lumOff val="6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958046390"/>
                  </a:ext>
                </a:extLst>
              </a:tr>
              <a:tr h="439075">
                <a:tc>
                  <a:txBody>
                    <a:bodyPr/>
                    <a:lstStyle/>
                    <a:p>
                      <a:pPr>
                        <a:lnSpc>
                          <a:spcPct val="107000"/>
                        </a:lnSpc>
                        <a:spcAft>
                          <a:spcPts val="800"/>
                        </a:spcAft>
                        <a:tabLst>
                          <a:tab pos="4951095" algn="l"/>
                        </a:tabLst>
                      </a:pPr>
                      <a:r>
                        <a:rPr lang="it-IT" sz="2000" b="0">
                          <a:solidFill>
                            <a:schemeClr val="tx1"/>
                          </a:solidFill>
                          <a:effectLst/>
                        </a:rPr>
                        <a:t>Improved/treated </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a:txBody>
                    <a:bodyPr/>
                    <a:lstStyle/>
                    <a:p>
                      <a:pPr algn="ctr">
                        <a:lnSpc>
                          <a:spcPct val="107000"/>
                        </a:lnSpc>
                        <a:spcAft>
                          <a:spcPts val="800"/>
                        </a:spcAft>
                        <a:tabLst>
                          <a:tab pos="4951095" algn="l"/>
                        </a:tabLst>
                      </a:pPr>
                      <a:r>
                        <a:rPr lang="it-IT" sz="2000" b="0">
                          <a:solidFill>
                            <a:schemeClr val="tx1"/>
                          </a:solidFill>
                          <a:effectLst/>
                        </a:rPr>
                        <a:t>%</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gridSpan="3">
                  <a:txBody>
                    <a:bodyPr/>
                    <a:lstStyle/>
                    <a:p>
                      <a:pPr algn="ctr">
                        <a:lnSpc>
                          <a:spcPct val="107000"/>
                        </a:lnSpc>
                        <a:spcAft>
                          <a:spcPts val="800"/>
                        </a:spcAft>
                        <a:tabLst>
                          <a:tab pos="4951095" algn="l"/>
                        </a:tabLst>
                      </a:pPr>
                      <a:r>
                        <a:rPr lang="it-IT" sz="2000" b="0">
                          <a:solidFill>
                            <a:schemeClr val="tx1"/>
                          </a:solidFill>
                          <a:effectLst/>
                        </a:rPr>
                        <a:t>95% CI</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a:solidFill>
                            <a:schemeClr val="tx1"/>
                          </a:solidFill>
                          <a:effectLst/>
                        </a:rPr>
                        <a:t>p-</a:t>
                      </a:r>
                      <a:r>
                        <a:rPr lang="it-IT" sz="2000" dirty="0" err="1">
                          <a:solidFill>
                            <a:schemeClr val="tx1"/>
                          </a:solidFill>
                          <a:effectLst/>
                        </a:rPr>
                        <a:t>value</a:t>
                      </a:r>
                      <a:r>
                        <a:rPr lang="it-IT" sz="2000" dirty="0">
                          <a:solidFill>
                            <a:schemeClr val="tx1"/>
                          </a:solidFill>
                          <a:effectLst/>
                        </a:rPr>
                        <a:t>*</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extLst>
                  <a:ext uri="{0D108BD9-81ED-4DB2-BD59-A6C34878D82A}">
                    <a16:rowId xmlns:a16="http://schemas.microsoft.com/office/drawing/2014/main" val="1840709773"/>
                  </a:ext>
                </a:extLst>
              </a:tr>
              <a:tr h="379476">
                <a:tc>
                  <a:txBody>
                    <a:bodyPr/>
                    <a:lstStyle/>
                    <a:p>
                      <a:pPr>
                        <a:lnSpc>
                          <a:spcPct val="107000"/>
                        </a:lnSpc>
                        <a:spcAft>
                          <a:spcPts val="800"/>
                        </a:spcAft>
                        <a:tabLst>
                          <a:tab pos="4951095" algn="l"/>
                        </a:tabLst>
                      </a:pPr>
                      <a:r>
                        <a:rPr lang="en-GB" sz="2000" b="0" dirty="0">
                          <a:solidFill>
                            <a:schemeClr val="tx1"/>
                          </a:solidFill>
                          <a:effectLst/>
                        </a:rPr>
                        <a:t>13/14 (2 MRC or 1 INCAT or 4 RODs)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a:txBody>
                    <a:bodyPr/>
                    <a:lstStyle/>
                    <a:p>
                      <a:pPr algn="ctr">
                        <a:lnSpc>
                          <a:spcPct val="107000"/>
                        </a:lnSpc>
                        <a:spcAft>
                          <a:spcPts val="800"/>
                        </a:spcAft>
                        <a:tabLst>
                          <a:tab pos="4951095" algn="l"/>
                        </a:tabLst>
                      </a:pPr>
                      <a:r>
                        <a:rPr lang="it-IT" sz="2000" b="0" dirty="0">
                          <a:solidFill>
                            <a:schemeClr val="tx1"/>
                          </a:solidFill>
                          <a:effectLst/>
                        </a:rPr>
                        <a:t>92.9</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gridSpan="3">
                  <a:txBody>
                    <a:bodyPr/>
                    <a:lstStyle/>
                    <a:p>
                      <a:pPr algn="ctr">
                        <a:lnSpc>
                          <a:spcPct val="107000"/>
                        </a:lnSpc>
                        <a:spcAft>
                          <a:spcPts val="800"/>
                        </a:spcAft>
                        <a:tabLst>
                          <a:tab pos="4951095" algn="l"/>
                        </a:tabLst>
                      </a:pPr>
                      <a:r>
                        <a:rPr lang="it-IT" sz="2000" b="0" dirty="0">
                          <a:solidFill>
                            <a:schemeClr val="tx1"/>
                          </a:solidFill>
                          <a:effectLst/>
                        </a:rPr>
                        <a:t>66.1-99.8</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a:solidFill>
                            <a:schemeClr val="tx1"/>
                          </a:solidFill>
                          <a:effectLst/>
                        </a:rPr>
                        <a:t>&lt;0.0001</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extLst>
                  <a:ext uri="{0D108BD9-81ED-4DB2-BD59-A6C34878D82A}">
                    <a16:rowId xmlns:a16="http://schemas.microsoft.com/office/drawing/2014/main" val="3921322979"/>
                  </a:ext>
                </a:extLst>
              </a:tr>
              <a:tr h="406634">
                <a:tc>
                  <a:txBody>
                    <a:bodyPr/>
                    <a:lstStyle/>
                    <a:p>
                      <a:pPr>
                        <a:lnSpc>
                          <a:spcPct val="107000"/>
                        </a:lnSpc>
                        <a:spcAft>
                          <a:spcPts val="800"/>
                        </a:spcAft>
                        <a:tabLst>
                          <a:tab pos="4951095" algn="l"/>
                        </a:tabLst>
                      </a:pPr>
                      <a:r>
                        <a:rPr lang="en-GB" sz="2000" b="0">
                          <a:solidFill>
                            <a:schemeClr val="tx1"/>
                          </a:solidFill>
                          <a:effectLst/>
                        </a:rPr>
                        <a:t>10/14 (4 MRC or 1 INCAT or 4 RODs)</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a:txBody>
                    <a:bodyPr/>
                    <a:lstStyle/>
                    <a:p>
                      <a:pPr algn="ctr">
                        <a:lnSpc>
                          <a:spcPct val="107000"/>
                        </a:lnSpc>
                        <a:spcAft>
                          <a:spcPts val="800"/>
                        </a:spcAft>
                        <a:tabLst>
                          <a:tab pos="4951095" algn="l"/>
                        </a:tabLst>
                      </a:pPr>
                      <a:r>
                        <a:rPr lang="it-IT" sz="2000" b="0">
                          <a:solidFill>
                            <a:schemeClr val="tx1"/>
                          </a:solidFill>
                          <a:effectLst/>
                        </a:rPr>
                        <a:t>71.4</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gridSpan="3">
                  <a:txBody>
                    <a:bodyPr/>
                    <a:lstStyle/>
                    <a:p>
                      <a:pPr algn="ctr">
                        <a:lnSpc>
                          <a:spcPct val="107000"/>
                        </a:lnSpc>
                        <a:spcAft>
                          <a:spcPts val="800"/>
                        </a:spcAft>
                        <a:tabLst>
                          <a:tab pos="4951095" algn="l"/>
                        </a:tabLst>
                      </a:pPr>
                      <a:r>
                        <a:rPr lang="it-IT" sz="2000" b="0">
                          <a:solidFill>
                            <a:schemeClr val="tx1"/>
                          </a:solidFill>
                          <a:effectLst/>
                        </a:rPr>
                        <a:t>41.9-91.6</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a:solidFill>
                            <a:schemeClr val="tx1"/>
                          </a:solidFill>
                          <a:effectLst/>
                        </a:rPr>
                        <a:t>0.0007</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extLst>
                  <a:ext uri="{0D108BD9-81ED-4DB2-BD59-A6C34878D82A}">
                    <a16:rowId xmlns:a16="http://schemas.microsoft.com/office/drawing/2014/main" val="3303349125"/>
                  </a:ext>
                </a:extLst>
              </a:tr>
              <a:tr h="368159">
                <a:tc gridSpan="6">
                  <a:txBody>
                    <a:bodyPr/>
                    <a:lstStyle/>
                    <a:p>
                      <a:pPr>
                        <a:lnSpc>
                          <a:spcPct val="107000"/>
                        </a:lnSpc>
                        <a:spcAft>
                          <a:spcPts val="800"/>
                        </a:spcAft>
                        <a:tabLst>
                          <a:tab pos="4951095" algn="l"/>
                        </a:tabLst>
                      </a:pPr>
                      <a:r>
                        <a:rPr lang="en-GB" sz="2000" b="0" dirty="0">
                          <a:solidFill>
                            <a:schemeClr val="tx1"/>
                          </a:solidFill>
                          <a:effectLst/>
                        </a:rPr>
                        <a:t>Patients improved at 12-month including missing data</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132211303"/>
                  </a:ext>
                </a:extLst>
              </a:tr>
              <a:tr h="336659">
                <a:tc>
                  <a:txBody>
                    <a:bodyPr/>
                    <a:lstStyle/>
                    <a:p>
                      <a:pPr>
                        <a:lnSpc>
                          <a:spcPct val="107000"/>
                        </a:lnSpc>
                        <a:spcAft>
                          <a:spcPts val="800"/>
                        </a:spcAft>
                        <a:tabLst>
                          <a:tab pos="4951095" algn="l"/>
                        </a:tabLst>
                      </a:pPr>
                      <a:r>
                        <a:rPr lang="en-GB" sz="2000" b="0">
                          <a:solidFill>
                            <a:schemeClr val="tx1"/>
                          </a:solidFill>
                          <a:effectLst/>
                        </a:rPr>
                        <a:t>15/17  (2 MRC or 1 INCAT or 4 RODs)</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a:txBody>
                    <a:bodyPr/>
                    <a:lstStyle/>
                    <a:p>
                      <a:pPr algn="ctr">
                        <a:lnSpc>
                          <a:spcPct val="107000"/>
                        </a:lnSpc>
                        <a:spcAft>
                          <a:spcPts val="800"/>
                        </a:spcAft>
                        <a:tabLst>
                          <a:tab pos="4951095" algn="l"/>
                        </a:tabLst>
                      </a:pPr>
                      <a:r>
                        <a:rPr lang="it-IT" sz="2000" b="0">
                          <a:solidFill>
                            <a:schemeClr val="tx1"/>
                          </a:solidFill>
                          <a:effectLst/>
                        </a:rPr>
                        <a:t>88.2</a:t>
                      </a:r>
                      <a:endParaRPr lang="it-IT" sz="1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gridSpan="3">
                  <a:txBody>
                    <a:bodyPr/>
                    <a:lstStyle/>
                    <a:p>
                      <a:pPr algn="ctr">
                        <a:lnSpc>
                          <a:spcPct val="107000"/>
                        </a:lnSpc>
                        <a:spcAft>
                          <a:spcPts val="800"/>
                        </a:spcAft>
                        <a:tabLst>
                          <a:tab pos="4951095" algn="l"/>
                        </a:tabLst>
                      </a:pPr>
                      <a:r>
                        <a:rPr lang="it-IT" sz="2000" b="0" dirty="0">
                          <a:solidFill>
                            <a:schemeClr val="tx1"/>
                          </a:solidFill>
                          <a:effectLst/>
                        </a:rPr>
                        <a:t>63.6-98.5</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a:solidFill>
                            <a:schemeClr val="tx1"/>
                          </a:solidFill>
                          <a:effectLst/>
                        </a:rPr>
                        <a:t>&lt;0.0001</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noFill/>
                  </a:tcPr>
                </a:tc>
                <a:extLst>
                  <a:ext uri="{0D108BD9-81ED-4DB2-BD59-A6C34878D82A}">
                    <a16:rowId xmlns:a16="http://schemas.microsoft.com/office/drawing/2014/main" val="2270187728"/>
                  </a:ext>
                </a:extLst>
              </a:tr>
              <a:tr h="336659">
                <a:tc>
                  <a:txBody>
                    <a:bodyPr/>
                    <a:lstStyle/>
                    <a:p>
                      <a:pPr>
                        <a:lnSpc>
                          <a:spcPct val="107000"/>
                        </a:lnSpc>
                        <a:spcAft>
                          <a:spcPts val="800"/>
                        </a:spcAft>
                        <a:tabLst>
                          <a:tab pos="4951095" algn="l"/>
                        </a:tabLst>
                      </a:pPr>
                      <a:r>
                        <a:rPr lang="en-GB" sz="2000" b="0" dirty="0">
                          <a:solidFill>
                            <a:schemeClr val="tx1"/>
                          </a:solidFill>
                          <a:effectLst/>
                        </a:rPr>
                        <a:t>12/17  (4 MRC or 1 INCAT or 4 RODs)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a:txBody>
                    <a:bodyPr/>
                    <a:lstStyle/>
                    <a:p>
                      <a:pPr algn="ctr">
                        <a:lnSpc>
                          <a:spcPct val="107000"/>
                        </a:lnSpc>
                        <a:spcAft>
                          <a:spcPts val="800"/>
                        </a:spcAft>
                        <a:tabLst>
                          <a:tab pos="4951095" algn="l"/>
                        </a:tabLst>
                      </a:pPr>
                      <a:r>
                        <a:rPr lang="it-IT" sz="2000" b="0" dirty="0">
                          <a:solidFill>
                            <a:schemeClr val="tx1"/>
                          </a:solidFill>
                          <a:effectLst/>
                        </a:rPr>
                        <a:t>70.6</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gridSpan="3">
                  <a:txBody>
                    <a:bodyPr/>
                    <a:lstStyle/>
                    <a:p>
                      <a:pPr algn="ctr">
                        <a:lnSpc>
                          <a:spcPct val="107000"/>
                        </a:lnSpc>
                        <a:spcAft>
                          <a:spcPts val="800"/>
                        </a:spcAft>
                        <a:tabLst>
                          <a:tab pos="4951095" algn="l"/>
                        </a:tabLst>
                      </a:pPr>
                      <a:r>
                        <a:rPr lang="it-IT" sz="2000" b="0" dirty="0">
                          <a:solidFill>
                            <a:schemeClr val="tx1"/>
                          </a:solidFill>
                          <a:effectLst/>
                        </a:rPr>
                        <a:t>44.0-89.7</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a:solidFill>
                            <a:schemeClr val="tx1"/>
                          </a:solidFill>
                          <a:effectLst/>
                        </a:rPr>
                        <a:t>0.0003</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b">
                    <a:solidFill>
                      <a:schemeClr val="accent2">
                        <a:lumMod val="20000"/>
                        <a:lumOff val="80000"/>
                      </a:schemeClr>
                    </a:solidFill>
                  </a:tcPr>
                </a:tc>
                <a:extLst>
                  <a:ext uri="{0D108BD9-81ED-4DB2-BD59-A6C34878D82A}">
                    <a16:rowId xmlns:a16="http://schemas.microsoft.com/office/drawing/2014/main" val="4268695337"/>
                  </a:ext>
                </a:extLst>
              </a:tr>
              <a:tr h="495658">
                <a:tc gridSpan="6">
                  <a:txBody>
                    <a:bodyPr/>
                    <a:lstStyle/>
                    <a:p>
                      <a:pPr>
                        <a:lnSpc>
                          <a:spcPct val="107000"/>
                        </a:lnSpc>
                        <a:spcAft>
                          <a:spcPts val="600"/>
                        </a:spcAft>
                        <a:tabLst>
                          <a:tab pos="4951095" algn="l"/>
                        </a:tabLst>
                      </a:pPr>
                      <a:r>
                        <a:rPr lang="en-GB" sz="2000" b="0" dirty="0">
                          <a:solidFill>
                            <a:schemeClr val="tx1"/>
                          </a:solidFill>
                          <a:effectLst/>
                        </a:rPr>
                        <a:t>Patients improved at 12-month compared to baseline in each score</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570683456"/>
                  </a:ext>
                </a:extLst>
              </a:tr>
              <a:tr h="762251">
                <a:tc gridSpan="3">
                  <a:txBody>
                    <a:bodyPr/>
                    <a:lstStyle/>
                    <a:p>
                      <a:pPr>
                        <a:lnSpc>
                          <a:spcPct val="107000"/>
                        </a:lnSpc>
                        <a:spcAft>
                          <a:spcPts val="800"/>
                        </a:spcAft>
                        <a:tabLst>
                          <a:tab pos="4951095" algn="l"/>
                        </a:tabLst>
                      </a:pPr>
                      <a:r>
                        <a:rPr lang="it-IT" sz="2000" b="0" dirty="0" err="1">
                          <a:solidFill>
                            <a:schemeClr val="tx1"/>
                          </a:solidFill>
                          <a:effectLst/>
                        </a:rPr>
                        <a:t>Scales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800"/>
                        </a:spcAft>
                        <a:tabLst>
                          <a:tab pos="4951095" algn="l"/>
                        </a:tabLst>
                      </a:pPr>
                      <a:r>
                        <a:rPr lang="it-IT" sz="2000" dirty="0" err="1">
                          <a:solidFill>
                            <a:schemeClr val="tx1"/>
                          </a:solidFill>
                          <a:effectLst/>
                        </a:rPr>
                        <a:t>improved</a:t>
                      </a:r>
                      <a:r>
                        <a:rPr lang="it-IT" sz="2000" dirty="0" smtClean="0">
                          <a:solidFill>
                            <a:schemeClr val="tx1"/>
                          </a:solidFill>
                          <a:effectLst/>
                        </a:rPr>
                        <a:t>/</a:t>
                      </a:r>
                    </a:p>
                    <a:p>
                      <a:pPr algn="ctr">
                        <a:lnSpc>
                          <a:spcPct val="107000"/>
                        </a:lnSpc>
                        <a:spcAft>
                          <a:spcPts val="800"/>
                        </a:spcAft>
                        <a:tabLst>
                          <a:tab pos="4951095" algn="l"/>
                        </a:tabLst>
                      </a:pPr>
                      <a:r>
                        <a:rPr lang="it-IT" sz="2000" dirty="0" err="1" smtClean="0">
                          <a:solidFill>
                            <a:schemeClr val="tx1"/>
                          </a:solidFill>
                          <a:effectLst/>
                        </a:rPr>
                        <a:t>treated</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gridSpan="2">
                  <a:txBody>
                    <a:bodyPr/>
                    <a:lstStyle/>
                    <a:p>
                      <a:pPr algn="ctr">
                        <a:lnSpc>
                          <a:spcPct val="107000"/>
                        </a:lnSpc>
                        <a:spcAft>
                          <a:spcPts val="800"/>
                        </a:spcAft>
                        <a:tabLst>
                          <a:tab pos="4951095" algn="l"/>
                        </a:tabLst>
                      </a:pPr>
                      <a:r>
                        <a:rPr lang="it-IT" sz="2000" dirty="0">
                          <a:solidFill>
                            <a:schemeClr val="tx1"/>
                          </a:solidFill>
                          <a:effectLst/>
                        </a:rPr>
                        <a:t>% </a:t>
                      </a:r>
                      <a:r>
                        <a:rPr lang="it-IT" sz="2000" dirty="0" err="1">
                          <a:solidFill>
                            <a:schemeClr val="tx1"/>
                          </a:solidFill>
                          <a:effectLst/>
                        </a:rPr>
                        <a:t>improved</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pPr algn="ctr">
                        <a:lnSpc>
                          <a:spcPct val="107000"/>
                        </a:lnSpc>
                        <a:spcAft>
                          <a:spcPts val="8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545281107"/>
                  </a:ext>
                </a:extLst>
              </a:tr>
              <a:tr h="362878">
                <a:tc gridSpan="3">
                  <a:txBody>
                    <a:bodyPr/>
                    <a:lstStyle/>
                    <a:p>
                      <a:pPr>
                        <a:lnSpc>
                          <a:spcPct val="107000"/>
                        </a:lnSpc>
                        <a:spcAft>
                          <a:spcPts val="600"/>
                        </a:spcAft>
                        <a:tabLst>
                          <a:tab pos="4951095" algn="l"/>
                        </a:tabLst>
                      </a:pPr>
                      <a:r>
                        <a:rPr lang="it-IT" sz="2000" b="0" dirty="0">
                          <a:solidFill>
                            <a:schemeClr val="tx1"/>
                          </a:solidFill>
                          <a:effectLst/>
                        </a:rPr>
                        <a:t>INCAT </a:t>
                      </a:r>
                      <a:r>
                        <a:rPr lang="it-IT" sz="2000" b="0" u="sng" dirty="0">
                          <a:solidFill>
                            <a:schemeClr val="tx1"/>
                          </a:solidFill>
                          <a:effectLst/>
                        </a:rPr>
                        <a:t>&lt;</a:t>
                      </a:r>
                      <a:r>
                        <a:rPr lang="it-IT" sz="2000" b="0" dirty="0">
                          <a:solidFill>
                            <a:schemeClr val="tx1"/>
                          </a:solidFill>
                          <a:effectLst/>
                        </a:rPr>
                        <a:t> 1 </a:t>
                      </a:r>
                      <a:r>
                        <a:rPr lang="it-IT" sz="2000" b="0" dirty="0" err="1">
                          <a:solidFill>
                            <a:schemeClr val="tx1"/>
                          </a:solidFill>
                          <a:effectLst/>
                        </a:rPr>
                        <a:t>point</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7/14</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gridSpan="2">
                  <a:txBody>
                    <a:bodyPr/>
                    <a:lstStyle/>
                    <a:p>
                      <a:pPr algn="ctr">
                        <a:lnSpc>
                          <a:spcPct val="107000"/>
                        </a:lnSpc>
                        <a:spcAft>
                          <a:spcPts val="600"/>
                        </a:spcAft>
                        <a:tabLst>
                          <a:tab pos="4951095" algn="l"/>
                        </a:tabLst>
                      </a:pPr>
                      <a:r>
                        <a:rPr lang="it-IT" sz="2000" dirty="0">
                          <a:solidFill>
                            <a:schemeClr val="tx1"/>
                          </a:solidFill>
                          <a:effectLst/>
                        </a:rPr>
                        <a:t>50.0</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2307500465"/>
                  </a:ext>
                </a:extLst>
              </a:tr>
              <a:tr h="411161">
                <a:tc gridSpan="3">
                  <a:txBody>
                    <a:bodyPr/>
                    <a:lstStyle/>
                    <a:p>
                      <a:pPr>
                        <a:lnSpc>
                          <a:spcPct val="107000"/>
                        </a:lnSpc>
                        <a:spcAft>
                          <a:spcPts val="600"/>
                        </a:spcAft>
                        <a:tabLst>
                          <a:tab pos="4951095" algn="l"/>
                        </a:tabLst>
                      </a:pPr>
                      <a:r>
                        <a:rPr lang="it-IT" sz="2000" b="0" dirty="0">
                          <a:solidFill>
                            <a:schemeClr val="tx1"/>
                          </a:solidFill>
                          <a:effectLst/>
                        </a:rPr>
                        <a:t>RODS </a:t>
                      </a:r>
                      <a:r>
                        <a:rPr lang="it-IT" sz="2000" b="0" u="sng" dirty="0">
                          <a:solidFill>
                            <a:schemeClr val="tx1"/>
                          </a:solidFill>
                          <a:effectLst/>
                        </a:rPr>
                        <a:t>&gt;</a:t>
                      </a:r>
                      <a:r>
                        <a:rPr lang="it-IT" sz="2000" b="0" dirty="0">
                          <a:solidFill>
                            <a:schemeClr val="tx1"/>
                          </a:solidFill>
                          <a:effectLst/>
                        </a:rPr>
                        <a:t> 4 </a:t>
                      </a:r>
                      <a:r>
                        <a:rPr lang="it-IT" sz="2000" b="0" dirty="0" err="1">
                          <a:solidFill>
                            <a:schemeClr val="tx1"/>
                          </a:solidFill>
                          <a:effectLst/>
                        </a:rPr>
                        <a:t>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7/14</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gridSpan="2">
                  <a:txBody>
                    <a:bodyPr/>
                    <a:lstStyle/>
                    <a:p>
                      <a:pPr algn="ctr">
                        <a:lnSpc>
                          <a:spcPct val="107000"/>
                        </a:lnSpc>
                        <a:spcAft>
                          <a:spcPts val="600"/>
                        </a:spcAft>
                        <a:tabLst>
                          <a:tab pos="4951095" algn="l"/>
                        </a:tabLst>
                      </a:pPr>
                      <a:r>
                        <a:rPr lang="it-IT" sz="2000" dirty="0">
                          <a:solidFill>
                            <a:schemeClr val="tx1"/>
                          </a:solidFill>
                          <a:effectLst/>
                        </a:rPr>
                        <a:t>50.0</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3311546928"/>
                  </a:ext>
                </a:extLst>
              </a:tr>
              <a:tr h="396073">
                <a:tc gridSpan="3">
                  <a:txBody>
                    <a:bodyPr/>
                    <a:lstStyle/>
                    <a:p>
                      <a:pPr>
                        <a:lnSpc>
                          <a:spcPct val="107000"/>
                        </a:lnSpc>
                        <a:spcAft>
                          <a:spcPts val="600"/>
                        </a:spcAft>
                        <a:tabLst>
                          <a:tab pos="4951095" algn="l"/>
                        </a:tabLst>
                      </a:pPr>
                      <a:r>
                        <a:rPr lang="it-IT" sz="2000" b="0" dirty="0">
                          <a:solidFill>
                            <a:schemeClr val="tx1"/>
                          </a:solidFill>
                          <a:effectLst/>
                        </a:rPr>
                        <a:t>MRC </a:t>
                      </a:r>
                      <a:r>
                        <a:rPr lang="it-IT" sz="2000" b="0" u="sng" dirty="0">
                          <a:solidFill>
                            <a:schemeClr val="tx1"/>
                          </a:solidFill>
                          <a:effectLst/>
                        </a:rPr>
                        <a:t>&gt;</a:t>
                      </a:r>
                      <a:r>
                        <a:rPr lang="it-IT" sz="2000" b="0" dirty="0">
                          <a:solidFill>
                            <a:schemeClr val="tx1"/>
                          </a:solidFill>
                          <a:effectLst/>
                        </a:rPr>
                        <a:t> 2 </a:t>
                      </a:r>
                      <a:r>
                        <a:rPr lang="it-IT" sz="2000" b="0" dirty="0" err="1">
                          <a:solidFill>
                            <a:schemeClr val="tx1"/>
                          </a:solidFill>
                          <a:effectLst/>
                        </a:rPr>
                        <a:t>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11/14</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gridSpan="2">
                  <a:txBody>
                    <a:bodyPr/>
                    <a:lstStyle/>
                    <a:p>
                      <a:pPr algn="ctr">
                        <a:lnSpc>
                          <a:spcPct val="107000"/>
                        </a:lnSpc>
                        <a:spcAft>
                          <a:spcPts val="600"/>
                        </a:spcAft>
                        <a:tabLst>
                          <a:tab pos="4951095" algn="l"/>
                        </a:tabLst>
                      </a:pPr>
                      <a:r>
                        <a:rPr lang="it-IT" sz="2000" dirty="0">
                          <a:solidFill>
                            <a:schemeClr val="tx1"/>
                          </a:solidFill>
                          <a:effectLst/>
                        </a:rPr>
                        <a:t>78.6</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1716553606"/>
                  </a:ext>
                </a:extLst>
              </a:tr>
              <a:tr h="411917">
                <a:tc gridSpan="3">
                  <a:txBody>
                    <a:bodyPr/>
                    <a:lstStyle/>
                    <a:p>
                      <a:pPr>
                        <a:lnSpc>
                          <a:spcPct val="107000"/>
                        </a:lnSpc>
                        <a:spcAft>
                          <a:spcPts val="600"/>
                        </a:spcAft>
                        <a:tabLst>
                          <a:tab pos="4951095" algn="l"/>
                        </a:tabLst>
                      </a:pPr>
                      <a:r>
                        <a:rPr lang="it-IT" sz="2000" b="0" dirty="0">
                          <a:solidFill>
                            <a:schemeClr val="tx1"/>
                          </a:solidFill>
                          <a:effectLst/>
                        </a:rPr>
                        <a:t>MRC </a:t>
                      </a:r>
                      <a:r>
                        <a:rPr lang="it-IT" sz="2000" b="0" u="sng" dirty="0">
                          <a:solidFill>
                            <a:schemeClr val="tx1"/>
                          </a:solidFill>
                          <a:effectLst/>
                        </a:rPr>
                        <a:t>&gt;</a:t>
                      </a:r>
                      <a:r>
                        <a:rPr lang="it-IT" sz="2000" b="0" dirty="0">
                          <a:solidFill>
                            <a:schemeClr val="tx1"/>
                          </a:solidFill>
                          <a:effectLst/>
                        </a:rPr>
                        <a:t> 4 </a:t>
                      </a:r>
                      <a:r>
                        <a:rPr lang="it-IT" sz="2000" b="0" dirty="0" err="1">
                          <a:solidFill>
                            <a:schemeClr val="tx1"/>
                          </a:solidFill>
                          <a:effectLst/>
                        </a:rPr>
                        <a:t>points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5/14</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gridSpan="2">
                  <a:txBody>
                    <a:bodyPr/>
                    <a:lstStyle/>
                    <a:p>
                      <a:pPr algn="ctr">
                        <a:lnSpc>
                          <a:spcPct val="107000"/>
                        </a:lnSpc>
                        <a:spcAft>
                          <a:spcPts val="600"/>
                        </a:spcAft>
                        <a:tabLst>
                          <a:tab pos="4951095" algn="l"/>
                        </a:tabLst>
                      </a:pPr>
                      <a:r>
                        <a:rPr lang="it-IT" sz="2000" dirty="0">
                          <a:solidFill>
                            <a:schemeClr val="tx1"/>
                          </a:solidFill>
                          <a:effectLst/>
                        </a:rPr>
                        <a:t>35.7</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365912208"/>
                  </a:ext>
                </a:extLst>
              </a:tr>
              <a:tr h="663765">
                <a:tc gridSpan="3">
                  <a:txBody>
                    <a:bodyPr/>
                    <a:lstStyle/>
                    <a:p>
                      <a:pPr>
                        <a:lnSpc>
                          <a:spcPct val="107000"/>
                        </a:lnSpc>
                        <a:spcAft>
                          <a:spcPts val="600"/>
                        </a:spcAft>
                        <a:tabLst>
                          <a:tab pos="4951095" algn="l"/>
                        </a:tabLst>
                      </a:pPr>
                      <a:r>
                        <a:rPr lang="en-GB" sz="2000" b="0" dirty="0">
                          <a:solidFill>
                            <a:schemeClr val="tx1"/>
                          </a:solidFill>
                          <a:effectLst/>
                        </a:rPr>
                        <a:t>20% improved in at least one among MCV, DL, p or d CMAP </a:t>
                      </a:r>
                      <a:r>
                        <a:rPr lang="en-GB" sz="2000" b="0" u="sng" dirty="0">
                          <a:solidFill>
                            <a:schemeClr val="tx1"/>
                          </a:solidFill>
                          <a:effectLst/>
                        </a:rPr>
                        <a:t>in at least</a:t>
                      </a:r>
                      <a:r>
                        <a:rPr lang="en-GB" sz="2000" b="0" dirty="0">
                          <a:solidFill>
                            <a:schemeClr val="tx1"/>
                          </a:solidFill>
                          <a:effectLst/>
                        </a:rPr>
                        <a:t> 2 nerves</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7/13§</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gridSpan="2">
                  <a:txBody>
                    <a:bodyPr/>
                    <a:lstStyle/>
                    <a:p>
                      <a:pPr algn="ctr">
                        <a:lnSpc>
                          <a:spcPct val="107000"/>
                        </a:lnSpc>
                        <a:spcAft>
                          <a:spcPts val="600"/>
                        </a:spcAft>
                        <a:tabLst>
                          <a:tab pos="4951095" algn="l"/>
                        </a:tabLst>
                      </a:pPr>
                      <a:r>
                        <a:rPr lang="it-IT" sz="2000" dirty="0">
                          <a:solidFill>
                            <a:schemeClr val="tx1"/>
                          </a:solidFill>
                          <a:effectLst/>
                        </a:rPr>
                        <a:t>53.9</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noFill/>
                  </a:tcPr>
                </a:tc>
                <a:extLst>
                  <a:ext uri="{0D108BD9-81ED-4DB2-BD59-A6C34878D82A}">
                    <a16:rowId xmlns:a16="http://schemas.microsoft.com/office/drawing/2014/main" val="62199774"/>
                  </a:ext>
                </a:extLst>
              </a:tr>
              <a:tr h="990871">
                <a:tc gridSpan="3">
                  <a:txBody>
                    <a:bodyPr/>
                    <a:lstStyle/>
                    <a:p>
                      <a:pPr>
                        <a:lnSpc>
                          <a:spcPct val="107000"/>
                        </a:lnSpc>
                        <a:spcAft>
                          <a:spcPts val="600"/>
                        </a:spcAft>
                        <a:tabLst>
                          <a:tab pos="4951095" algn="l"/>
                        </a:tabLst>
                      </a:pPr>
                      <a:r>
                        <a:rPr lang="en-GB" sz="2000" b="0" dirty="0">
                          <a:solidFill>
                            <a:schemeClr val="tx1"/>
                          </a:solidFill>
                          <a:effectLst/>
                        </a:rPr>
                        <a:t>Minimal clinically important difference in at least one among Mean </a:t>
                      </a:r>
                      <a:r>
                        <a:rPr lang="en-GB" sz="2000" b="0" dirty="0" err="1">
                          <a:solidFill>
                            <a:schemeClr val="tx1"/>
                          </a:solidFill>
                          <a:effectLst/>
                        </a:rPr>
                        <a:t>CMAPd</a:t>
                      </a:r>
                      <a:r>
                        <a:rPr lang="en-GB" sz="2000" b="0" dirty="0">
                          <a:solidFill>
                            <a:schemeClr val="tx1"/>
                          </a:solidFill>
                          <a:effectLst/>
                        </a:rPr>
                        <a:t>, mean MCV, CB, </a:t>
                      </a:r>
                      <a:r>
                        <a:rPr lang="en-GB" sz="2000" b="0" dirty="0" err="1">
                          <a:solidFill>
                            <a:schemeClr val="tx1"/>
                          </a:solidFill>
                          <a:effectLst/>
                        </a:rPr>
                        <a:t>CMAPd</a:t>
                      </a:r>
                      <a:r>
                        <a:rPr lang="en-GB" sz="2000" b="0" dirty="0">
                          <a:solidFill>
                            <a:schemeClr val="tx1"/>
                          </a:solidFill>
                          <a:effectLst/>
                        </a:rPr>
                        <a:t> of one affected nerve</a:t>
                      </a:r>
                      <a:endParaRPr lang="it-IT"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endParaRPr lang="it-IT"/>
                    </a:p>
                  </a:txBody>
                  <a:tcPr/>
                </a:tc>
                <a:tc hMerge="1">
                  <a:txBody>
                    <a:bodyPr/>
                    <a:lstStyle/>
                    <a:p>
                      <a:endParaRPr lang="it-IT"/>
                    </a:p>
                  </a:txBody>
                  <a:tcPr/>
                </a:tc>
                <a:tc>
                  <a:txBody>
                    <a:bodyPr/>
                    <a:lstStyle/>
                    <a:p>
                      <a:pPr algn="ctr">
                        <a:lnSpc>
                          <a:spcPct val="107000"/>
                        </a:lnSpc>
                        <a:spcAft>
                          <a:spcPts val="600"/>
                        </a:spcAft>
                        <a:tabLst>
                          <a:tab pos="4951095" algn="l"/>
                        </a:tabLst>
                      </a:pPr>
                      <a:r>
                        <a:rPr lang="it-IT" sz="2000" dirty="0">
                          <a:solidFill>
                            <a:schemeClr val="tx1"/>
                          </a:solidFill>
                          <a:effectLst/>
                        </a:rPr>
                        <a:t>7/13§</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gridSpan="2">
                  <a:txBody>
                    <a:bodyPr/>
                    <a:lstStyle/>
                    <a:p>
                      <a:pPr algn="ctr">
                        <a:lnSpc>
                          <a:spcPct val="107000"/>
                        </a:lnSpc>
                        <a:spcAft>
                          <a:spcPts val="600"/>
                        </a:spcAft>
                        <a:tabLst>
                          <a:tab pos="4951095" algn="l"/>
                        </a:tabLst>
                      </a:pPr>
                      <a:r>
                        <a:rPr lang="it-IT" sz="2000" dirty="0">
                          <a:solidFill>
                            <a:schemeClr val="tx1"/>
                          </a:solidFill>
                          <a:effectLst/>
                        </a:rPr>
                        <a:t>53.9</a:t>
                      </a: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tc hMerge="1">
                  <a:txBody>
                    <a:bodyPr/>
                    <a:lstStyle/>
                    <a:p>
                      <a:pPr algn="ctr">
                        <a:lnSpc>
                          <a:spcPct val="107000"/>
                        </a:lnSpc>
                        <a:spcAft>
                          <a:spcPts val="600"/>
                        </a:spcAft>
                        <a:tabLst>
                          <a:tab pos="4951095" algn="l"/>
                        </a:tabLst>
                      </a:pPr>
                      <a:endParaRPr lang="it-IT"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9525" marB="0" anchor="ctr">
                    <a:solidFill>
                      <a:schemeClr val="accent2">
                        <a:lumMod val="20000"/>
                        <a:lumOff val="80000"/>
                      </a:schemeClr>
                    </a:solidFill>
                  </a:tcPr>
                </a:tc>
                <a:extLst>
                  <a:ext uri="{0D108BD9-81ED-4DB2-BD59-A6C34878D82A}">
                    <a16:rowId xmlns:a16="http://schemas.microsoft.com/office/drawing/2014/main" val="2340890055"/>
                  </a:ext>
                </a:extLst>
              </a:tr>
            </a:tbl>
          </a:graphicData>
        </a:graphic>
      </p:graphicFrame>
      <p:pic>
        <p:nvPicPr>
          <p:cNvPr id="60" name="Immagine 59"/>
          <p:cNvPicPr/>
          <p:nvPr/>
        </p:nvPicPr>
        <p:blipFill>
          <a:blip r:embed="rId8">
            <a:extLst>
              <a:ext uri="{28A0092B-C50C-407E-A947-70E740481C1C}">
                <a14:useLocalDpi xmlns:a14="http://schemas.microsoft.com/office/drawing/2010/main" val="0"/>
              </a:ext>
            </a:extLst>
          </a:blip>
          <a:srcRect/>
          <a:stretch>
            <a:fillRect/>
          </a:stretch>
        </p:blipFill>
        <p:spPr bwMode="auto">
          <a:xfrm>
            <a:off x="17870966" y="30913104"/>
            <a:ext cx="12761098" cy="8495541"/>
          </a:xfrm>
          <a:prstGeom prst="rect">
            <a:avLst/>
          </a:prstGeom>
          <a:noFill/>
          <a:ln w="9525">
            <a:solidFill>
              <a:srgbClr val="000000"/>
            </a:solidFill>
            <a:miter lim="800000"/>
            <a:headEnd/>
            <a:tailEnd/>
          </a:ln>
        </p:spPr>
      </p:pic>
      <p:sp>
        <p:nvSpPr>
          <p:cNvPr id="61" name="CasellaDiTesto 60"/>
          <p:cNvSpPr txBox="1"/>
          <p:nvPr/>
        </p:nvSpPr>
        <p:spPr>
          <a:xfrm>
            <a:off x="15255147" y="15199117"/>
            <a:ext cx="18120453" cy="13880723"/>
          </a:xfrm>
          <a:prstGeom prst="rect">
            <a:avLst/>
          </a:prstGeom>
          <a:solidFill>
            <a:schemeClr val="accent5">
              <a:lumMod val="20000"/>
              <a:lumOff val="80000"/>
            </a:schemeClr>
          </a:solidFill>
        </p:spPr>
        <p:txBody>
          <a:bodyPr wrap="square" rtlCol="0">
            <a:spAutoFit/>
          </a:bodyPr>
          <a:lstStyle/>
          <a:p>
            <a:r>
              <a:rPr lang="it-IT" sz="3200" b="1" dirty="0" err="1" smtClean="0"/>
              <a:t>Results</a:t>
            </a:r>
            <a:r>
              <a:rPr lang="it-IT" sz="3200" b="1" dirty="0" smtClean="0"/>
              <a:t>: </a:t>
            </a:r>
            <a:endParaRPr lang="en-US" sz="3200" b="1" dirty="0"/>
          </a:p>
          <a:p>
            <a:endParaRPr lang="en-US" sz="3200" dirty="0" smtClean="0"/>
          </a:p>
          <a:p>
            <a:r>
              <a:rPr lang="en-US" sz="3200" dirty="0" smtClean="0"/>
              <a:t>In </a:t>
            </a:r>
            <a:r>
              <a:rPr lang="en-US" sz="3200" dirty="0"/>
              <a:t>table </a:t>
            </a:r>
            <a:r>
              <a:rPr lang="en-US" sz="3200" dirty="0" smtClean="0"/>
              <a:t>1 </a:t>
            </a:r>
            <a:r>
              <a:rPr lang="en-US" sz="3200" dirty="0"/>
              <a:t>are summarized the results of response to treatment 6-month after treatment with rituximab (primary endpoint) and the response to treatment after 6-month in each scale. </a:t>
            </a:r>
            <a:r>
              <a:rPr lang="en-US" sz="3200" dirty="0" smtClean="0"/>
              <a:t>Using </a:t>
            </a:r>
            <a:r>
              <a:rPr lang="en-US" sz="3200" dirty="0"/>
              <a:t>the proposed definition of improvement, 76.5% (95% CI 50.1-93.2) of the treated patients improved at that time by either 2 points in the MRC </a:t>
            </a:r>
            <a:r>
              <a:rPr lang="en-US" sz="3200" dirty="0" err="1"/>
              <a:t>sumscore</a:t>
            </a:r>
            <a:r>
              <a:rPr lang="en-US" sz="3200" dirty="0"/>
              <a:t> or 1 point in the INCAT scale or 4 point in the RODs CIDP score. </a:t>
            </a:r>
            <a:r>
              <a:rPr lang="en-US" sz="3200" dirty="0" smtClean="0"/>
              <a:t>According </a:t>
            </a:r>
            <a:r>
              <a:rPr lang="en-US" sz="3200" dirty="0"/>
              <a:t>to the </a:t>
            </a:r>
            <a:r>
              <a:rPr lang="en-US" sz="3200" dirty="0" smtClean="0"/>
              <a:t>MCID criteria, 73% </a:t>
            </a:r>
            <a:r>
              <a:rPr lang="en-US" sz="3200" dirty="0"/>
              <a:t>of the patients had improved on nerve conduction studies at 6-month. </a:t>
            </a:r>
          </a:p>
          <a:p>
            <a:endParaRPr lang="en-US" sz="3200" dirty="0" smtClean="0"/>
          </a:p>
          <a:p>
            <a:r>
              <a:rPr lang="en-US" sz="3200" dirty="0"/>
              <a:t>In table </a:t>
            </a:r>
            <a:r>
              <a:rPr lang="en-US" sz="3200" dirty="0" smtClean="0"/>
              <a:t>2 </a:t>
            </a:r>
            <a:r>
              <a:rPr lang="en-US" sz="3200" dirty="0"/>
              <a:t>is summarized response to treatment 12-month after treatment with rituximab (secondary endpoint) and the response in each scale. Using the proposed criteria, 92.9% (95% CI 66.1-99.8) of the treated patients improved by either 2 points in the MRC </a:t>
            </a:r>
            <a:r>
              <a:rPr lang="en-US" sz="3200" dirty="0" err="1"/>
              <a:t>sumscore</a:t>
            </a:r>
            <a:r>
              <a:rPr lang="en-US" sz="3200" dirty="0"/>
              <a:t> or 1 point in the INCAT scale or 4 point in the RODs score. There was a less frequent improvement using a 4 points difference in the MRC </a:t>
            </a:r>
            <a:r>
              <a:rPr lang="en-US" sz="3200" dirty="0" err="1"/>
              <a:t>sumscore</a:t>
            </a:r>
            <a:r>
              <a:rPr lang="en-US" sz="3200" dirty="0"/>
              <a:t> (71.4%; 95% CI 41.9-91.6) </a:t>
            </a:r>
            <a:r>
              <a:rPr lang="en-US" sz="3200" dirty="0" smtClean="0"/>
              <a:t>Improvement </a:t>
            </a:r>
            <a:r>
              <a:rPr lang="en-US" sz="3200" dirty="0"/>
              <a:t>in nerve conduction studies was present in 53.9% of the patients using </a:t>
            </a:r>
            <a:r>
              <a:rPr lang="en-US" sz="3200" dirty="0" smtClean="0"/>
              <a:t>the </a:t>
            </a:r>
            <a:r>
              <a:rPr lang="en-US" sz="3200" dirty="0"/>
              <a:t>MCID </a:t>
            </a:r>
            <a:r>
              <a:rPr lang="en-US" sz="3200" dirty="0" smtClean="0"/>
              <a:t>cutoffs (33).</a:t>
            </a:r>
          </a:p>
          <a:p>
            <a:endParaRPr lang="en-US" sz="3200" dirty="0"/>
          </a:p>
          <a:p>
            <a:r>
              <a:rPr lang="en-US" sz="3200" dirty="0"/>
              <a:t>In </a:t>
            </a:r>
            <a:r>
              <a:rPr lang="en-US" sz="3200" dirty="0" smtClean="0"/>
              <a:t>Figure </a:t>
            </a:r>
            <a:r>
              <a:rPr lang="en-US" sz="3200" dirty="0"/>
              <a:t>is reported the Kaplan-Meyer curve on the time and duration of improvement after treatment with rituximab. In all but one improved patient, improvement was confirmed between two to six months after treatment and was maintained until the end of the follow-up at 12 month</a:t>
            </a:r>
            <a:r>
              <a:rPr lang="en-US" sz="3200" dirty="0" smtClean="0"/>
              <a:t>.</a:t>
            </a:r>
          </a:p>
          <a:p>
            <a:endParaRPr lang="en-US" sz="3200" dirty="0"/>
          </a:p>
          <a:p>
            <a:r>
              <a:rPr lang="en-US" sz="3200" dirty="0"/>
              <a:t>Concerning the health-related quality of life according to SF-36 scale there was a slight but not significant improvement on Physical Activity at 6 and 12 months compared to baseline </a:t>
            </a:r>
            <a:r>
              <a:rPr lang="en-US" sz="3200" dirty="0" smtClean="0"/>
              <a:t>(</a:t>
            </a:r>
            <a:r>
              <a:rPr lang="en-US" sz="3200" dirty="0"/>
              <a:t>p= 0.0952 at 6 months; p=0.1074 at 12 months) and on the Standardized Physical Component scale at 12 month compared to baseline (mean increase of 6 points; interquartile range: 0; 8; p=0.0519). </a:t>
            </a:r>
            <a:endParaRPr lang="en-US" sz="3200" dirty="0" smtClean="0"/>
          </a:p>
          <a:p>
            <a:endParaRPr lang="en-US" sz="3200" dirty="0"/>
          </a:p>
          <a:p>
            <a:r>
              <a:rPr lang="en-US" sz="3200" dirty="0"/>
              <a:t>Only two patients reported undesired side effects during the treatment </a:t>
            </a:r>
            <a:r>
              <a:rPr lang="en-US" sz="3200" dirty="0" smtClean="0"/>
              <a:t>period (mild </a:t>
            </a:r>
            <a:r>
              <a:rPr lang="en-US" sz="3200" dirty="0"/>
              <a:t>hepatic steatosis with concomitant </a:t>
            </a:r>
            <a:r>
              <a:rPr lang="en-US" sz="3200" dirty="0" smtClean="0"/>
              <a:t>fibrosis; isolated </a:t>
            </a:r>
            <a:r>
              <a:rPr lang="en-US" sz="3200" dirty="0"/>
              <a:t>episode of epistaxis that completely resolved and that was considered unrelated to the </a:t>
            </a:r>
            <a:r>
              <a:rPr lang="en-US" sz="3200" dirty="0" smtClean="0"/>
              <a:t>treatment</a:t>
            </a:r>
            <a:r>
              <a:rPr lang="en-US" sz="3200" dirty="0"/>
              <a:t>)</a:t>
            </a:r>
            <a:endParaRPr lang="en-US" sz="3200" dirty="0" smtClean="0"/>
          </a:p>
        </p:txBody>
      </p:sp>
      <p:sp>
        <p:nvSpPr>
          <p:cNvPr id="63" name="CasellaDiTesto 62"/>
          <p:cNvSpPr txBox="1"/>
          <p:nvPr/>
        </p:nvSpPr>
        <p:spPr>
          <a:xfrm>
            <a:off x="623292" y="33199317"/>
            <a:ext cx="9183810" cy="523220"/>
          </a:xfrm>
          <a:prstGeom prst="rect">
            <a:avLst/>
          </a:prstGeom>
          <a:noFill/>
        </p:spPr>
        <p:txBody>
          <a:bodyPr wrap="square" rtlCol="0">
            <a:spAutoFit/>
          </a:bodyPr>
          <a:lstStyle/>
          <a:p>
            <a:r>
              <a:rPr lang="it-IT" sz="2800" dirty="0" smtClean="0"/>
              <a:t>Fig. 2. Diagram </a:t>
            </a:r>
            <a:r>
              <a:rPr lang="it-IT" sz="2800" dirty="0"/>
              <a:t>of the </a:t>
            </a:r>
            <a:r>
              <a:rPr lang="it-IT" sz="2800" dirty="0" err="1"/>
              <a:t>Study</a:t>
            </a:r>
            <a:endParaRPr lang="it-IT" sz="2800" dirty="0"/>
          </a:p>
        </p:txBody>
      </p:sp>
      <p:sp>
        <p:nvSpPr>
          <p:cNvPr id="64" name="CasellaDiTesto 63"/>
          <p:cNvSpPr txBox="1"/>
          <p:nvPr/>
        </p:nvSpPr>
        <p:spPr>
          <a:xfrm>
            <a:off x="16320477" y="30020691"/>
            <a:ext cx="14905482" cy="523220"/>
          </a:xfrm>
          <a:prstGeom prst="rect">
            <a:avLst/>
          </a:prstGeom>
          <a:noFill/>
        </p:spPr>
        <p:txBody>
          <a:bodyPr wrap="square" rtlCol="0">
            <a:spAutoFit/>
          </a:bodyPr>
          <a:lstStyle/>
          <a:p>
            <a:r>
              <a:rPr lang="it-IT" sz="2800" dirty="0" smtClean="0"/>
              <a:t>Fig. 3. </a:t>
            </a:r>
            <a:r>
              <a:rPr lang="en-US" sz="2800" dirty="0"/>
              <a:t>Kaplan-Meyer curve on the time and duration of improvement after treatment with rituximab.</a:t>
            </a:r>
            <a:endParaRPr lang="it-IT" sz="2800" dirty="0"/>
          </a:p>
        </p:txBody>
      </p:sp>
    </p:spTree>
    <p:extLst>
      <p:ext uri="{BB962C8B-B14F-4D97-AF65-F5344CB8AC3E}">
        <p14:creationId xmlns:p14="http://schemas.microsoft.com/office/powerpoint/2010/main" val="260432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B39FF7A6BF6B4188E36FDD98CDA15F" ma:contentTypeVersion="19" ma:contentTypeDescription="Create a new document." ma:contentTypeScope="" ma:versionID="d1afe4a5f0833c034c1559f9984ab097">
  <xsd:schema xmlns:xsd="http://www.w3.org/2001/XMLSchema" xmlns:xs="http://www.w3.org/2001/XMLSchema" xmlns:p="http://schemas.microsoft.com/office/2006/metadata/properties" xmlns:ns2="6ab4b422-ddb7-40c9-88b3-83ca82dff9bd" xmlns:ns3="ce5fd22a-d601-4002-908d-626e9edde2cd" targetNamespace="http://schemas.microsoft.com/office/2006/metadata/properties" ma:root="true" ma:fieldsID="ca25b9f3e84aebebe342d060bbb7f331" ns2:_="" ns3:_="">
    <xsd:import namespace="6ab4b422-ddb7-40c9-88b3-83ca82dff9bd"/>
    <xsd:import namespace="ce5fd22a-d601-4002-908d-626e9edde2c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2:TaxCatchAll" minOccurs="0"/>
                <xsd:element ref="ns3:lcf76f155ced4ddcb4097134ff3c332f"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4b422-ddb7-40c9-88b3-83ca82dff9b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1" nillable="true" ma:displayName="Taxonomy Catch All Column" ma:hidden="true" ma:list="{49a1bc20-8940-4d13-ba05-d786ddbb278c}" ma:internalName="TaxCatchAll" ma:showField="CatchAllData" ma:web="6ab4b422-ddb7-40c9-88b3-83ca82dff9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e5fd22a-d601-4002-908d-626e9edde2c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Location" ma:index="14" nillable="true" ma:displayName="MediaServiceLoca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f78f98-fb15-4dac-89f8-d3aa269629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e5fd22a-d601-4002-908d-626e9edde2cd">
      <Terms xmlns="http://schemas.microsoft.com/office/infopath/2007/PartnerControls"/>
    </lcf76f155ced4ddcb4097134ff3c332f>
    <TaxCatchAll xmlns="6ab4b422-ddb7-40c9-88b3-83ca82dff9bd" xsi:nil="true"/>
  </documentManagement>
</p:properties>
</file>

<file path=customXml/itemProps1.xml><?xml version="1.0" encoding="utf-8"?>
<ds:datastoreItem xmlns:ds="http://schemas.openxmlformats.org/officeDocument/2006/customXml" ds:itemID="{3B4764CA-6603-4D54-B952-A0A77987DC4C}"/>
</file>

<file path=customXml/itemProps2.xml><?xml version="1.0" encoding="utf-8"?>
<ds:datastoreItem xmlns:ds="http://schemas.openxmlformats.org/officeDocument/2006/customXml" ds:itemID="{1F3F1754-5087-4297-B15C-DF0C32ADF943}"/>
</file>

<file path=customXml/itemProps3.xml><?xml version="1.0" encoding="utf-8"?>
<ds:datastoreItem xmlns:ds="http://schemas.openxmlformats.org/officeDocument/2006/customXml" ds:itemID="{867AFD2F-BD1F-471D-898E-D7C62D124E0D}"/>
</file>

<file path=docProps/app.xml><?xml version="1.0" encoding="utf-8"?>
<Properties xmlns="http://schemas.openxmlformats.org/officeDocument/2006/extended-properties" xmlns:vt="http://schemas.openxmlformats.org/officeDocument/2006/docPropsVTypes">
  <Template>Office Theme</Template>
  <TotalTime>475</TotalTime>
  <Words>1297</Words>
  <Application>Microsoft Office PowerPoint</Application>
  <PresentationFormat>Personalizzato</PresentationFormat>
  <Paragraphs>131</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Arial</vt:lpstr>
      <vt:lpstr>Calibri</vt:lpstr>
      <vt:lpstr>Calibri Light</vt:lpstr>
      <vt:lpstr>Times New Roman</vt:lpstr>
      <vt:lpstr>Tema di Office</vt:lpstr>
      <vt:lpstr>Presentazione standard di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enobileorazio@gmail.com</dc:creator>
  <cp:lastModifiedBy>LIBERATORE Giuseppe ICH</cp:lastModifiedBy>
  <cp:revision>67</cp:revision>
  <cp:lastPrinted>2023-06-10T10:11:34Z</cp:lastPrinted>
  <dcterms:created xsi:type="dcterms:W3CDTF">2022-04-24T13:14:23Z</dcterms:created>
  <dcterms:modified xsi:type="dcterms:W3CDTF">2023-09-22T21:14:45Z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0x010100C3B39FF7A6BF6B4188E36FDD98CDA15F</vt:lpwstr>
  </property>
</Properties>
</file>